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32C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32C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32C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32C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5946" y="306580"/>
            <a:ext cx="7602855" cy="56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32C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6523" y="2324356"/>
            <a:ext cx="5238115" cy="285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077" y="3050542"/>
            <a:ext cx="8555355" cy="16351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053715" marR="5080" indent="-3041650">
              <a:lnSpc>
                <a:spcPct val="100600"/>
              </a:lnSpc>
              <a:spcBef>
                <a:spcPts val="90"/>
              </a:spcBef>
            </a:pPr>
            <a:r>
              <a:rPr dirty="0" sz="5250">
                <a:solidFill>
                  <a:srgbClr val="CC3200"/>
                </a:solidFill>
              </a:rPr>
              <a:t>Early Explorers</a:t>
            </a:r>
            <a:r>
              <a:rPr dirty="0" sz="5250" spc="10">
                <a:solidFill>
                  <a:srgbClr val="CC3200"/>
                </a:solidFill>
              </a:rPr>
              <a:t> </a:t>
            </a:r>
            <a:r>
              <a:rPr dirty="0" sz="5250">
                <a:solidFill>
                  <a:srgbClr val="CC3200"/>
                </a:solidFill>
              </a:rPr>
              <a:t>in</a:t>
            </a:r>
            <a:r>
              <a:rPr dirty="0" sz="5250" spc="10">
                <a:solidFill>
                  <a:srgbClr val="CC3200"/>
                </a:solidFill>
              </a:rPr>
              <a:t> </a:t>
            </a:r>
            <a:r>
              <a:rPr dirty="0" sz="5250" spc="-10">
                <a:solidFill>
                  <a:srgbClr val="CC3200"/>
                </a:solidFill>
              </a:rPr>
              <a:t>Western Virginia</a:t>
            </a:r>
            <a:endParaRPr sz="5250"/>
          </a:p>
        </p:txBody>
      </p:sp>
      <p:sp>
        <p:nvSpPr>
          <p:cNvPr id="3" name="object 3" descr=""/>
          <p:cNvSpPr txBox="1"/>
          <p:nvPr/>
        </p:nvSpPr>
        <p:spPr>
          <a:xfrm>
            <a:off x="8050783" y="6766814"/>
            <a:ext cx="132588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Main</a:t>
            </a:r>
            <a:r>
              <a:rPr dirty="0" u="heavy" sz="1950" spc="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Menu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483" y="390400"/>
            <a:ext cx="5210175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CC3200"/>
                </a:solidFill>
              </a:rPr>
              <a:t>FRENCH</a:t>
            </a:r>
            <a:r>
              <a:rPr dirty="0" spc="-20">
                <a:solidFill>
                  <a:srgbClr val="CC3200"/>
                </a:solidFill>
              </a:rPr>
              <a:t> </a:t>
            </a:r>
            <a:r>
              <a:rPr dirty="0" spc="-10">
                <a:solidFill>
                  <a:srgbClr val="CC3200"/>
                </a:solidFill>
              </a:rPr>
              <a:t>EXPLORATION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9343" y="1233172"/>
            <a:ext cx="8809990" cy="275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At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same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time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English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were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exploring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western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Virginia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from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east,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French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decided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explore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land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from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north.</a:t>
            </a:r>
            <a:endParaRPr sz="2200">
              <a:latin typeface="Arial"/>
              <a:cs typeface="Arial"/>
            </a:endParaRPr>
          </a:p>
          <a:p>
            <a:pPr marL="2359660" marR="3449320">
              <a:lnSpc>
                <a:spcPct val="101499"/>
              </a:lnSpc>
              <a:spcBef>
                <a:spcPts val="1985"/>
              </a:spcBef>
            </a:pPr>
            <a:r>
              <a:rPr dirty="0" sz="1950" b="1">
                <a:latin typeface="Arial"/>
                <a:cs typeface="Arial"/>
              </a:rPr>
              <a:t>Robert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Cavalier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Sieur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de </a:t>
            </a:r>
            <a:r>
              <a:rPr dirty="0" sz="1950" b="1">
                <a:latin typeface="Arial"/>
                <a:cs typeface="Arial"/>
              </a:rPr>
              <a:t>La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Salle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sailed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from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the </a:t>
            </a:r>
            <a:r>
              <a:rPr dirty="0" sz="1950" b="1">
                <a:latin typeface="Arial"/>
                <a:cs typeface="Arial"/>
              </a:rPr>
              <a:t>Great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Lakes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and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reached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Falls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of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spc="-20" b="1">
                <a:latin typeface="Arial"/>
                <a:cs typeface="Arial"/>
              </a:rPr>
              <a:t>Ohio </a:t>
            </a:r>
            <a:r>
              <a:rPr dirty="0" sz="1950" b="1">
                <a:latin typeface="Arial"/>
                <a:cs typeface="Arial"/>
              </a:rPr>
              <a:t>River,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near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present-</a:t>
            </a:r>
            <a:r>
              <a:rPr dirty="0" sz="1950" spc="-25" b="1">
                <a:latin typeface="Arial"/>
                <a:cs typeface="Arial"/>
              </a:rPr>
              <a:t>day </a:t>
            </a:r>
            <a:r>
              <a:rPr dirty="0" sz="1950" b="1">
                <a:latin typeface="Arial"/>
                <a:cs typeface="Arial"/>
              </a:rPr>
              <a:t>Louisville,</a:t>
            </a:r>
            <a:r>
              <a:rPr dirty="0" sz="1950" spc="8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KY.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78884" y="4921252"/>
            <a:ext cx="5630545" cy="2472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648335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La</a:t>
            </a:r>
            <a:r>
              <a:rPr dirty="0" sz="2200" spc="-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Salle’s</a:t>
            </a:r>
            <a:r>
              <a:rPr dirty="0" sz="2200" spc="-7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expedition</a:t>
            </a:r>
            <a:r>
              <a:rPr dirty="0" sz="2200" spc="-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gave</a:t>
            </a:r>
            <a:r>
              <a:rPr dirty="0" sz="2200" spc="-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32CC"/>
                </a:solidFill>
                <a:latin typeface="Arial"/>
                <a:cs typeface="Arial"/>
              </a:rPr>
              <a:t>France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2200" spc="-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claim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2200" spc="-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200" spc="-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Ohio</a:t>
            </a:r>
            <a:r>
              <a:rPr dirty="0" sz="2200" spc="-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32CC"/>
                </a:solidFill>
                <a:latin typeface="Arial"/>
                <a:cs typeface="Arial"/>
              </a:rPr>
              <a:t>Valley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1305"/>
              </a:spcBef>
            </a:pP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Since</a:t>
            </a:r>
            <a:r>
              <a:rPr dirty="0" sz="2600" spc="4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the</a:t>
            </a:r>
            <a:r>
              <a:rPr dirty="0" sz="260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English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also</a:t>
            </a:r>
            <a:r>
              <a:rPr dirty="0" sz="260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had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dirty="0" sz="260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6500"/>
                </a:solidFill>
                <a:latin typeface="Arial"/>
                <a:cs typeface="Arial"/>
              </a:rPr>
              <a:t>claim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to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the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same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area,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this</a:t>
            </a:r>
            <a:r>
              <a:rPr dirty="0" sz="260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would</a:t>
            </a:r>
            <a:r>
              <a:rPr dirty="0" sz="260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6500"/>
                </a:solidFill>
                <a:latin typeface="Arial"/>
                <a:cs typeface="Arial"/>
              </a:rPr>
              <a:t>later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lead</a:t>
            </a:r>
            <a:r>
              <a:rPr dirty="0" sz="2600" spc="6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to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confrontation</a:t>
            </a:r>
            <a:r>
              <a:rPr dirty="0" sz="2600" spc="6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and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006500"/>
                </a:solidFill>
                <a:latin typeface="Arial"/>
                <a:cs typeface="Arial"/>
              </a:rPr>
              <a:t>war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between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the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two</a:t>
            </a:r>
            <a:r>
              <a:rPr dirty="0" sz="2600" spc="7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6500"/>
                </a:solidFill>
                <a:latin typeface="Arial"/>
                <a:cs typeface="Arial"/>
              </a:rPr>
              <a:t>European</a:t>
            </a:r>
            <a:r>
              <a:rPr dirty="0" sz="2600" spc="7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6500"/>
                </a:solidFill>
                <a:latin typeface="Arial"/>
                <a:cs typeface="Arial"/>
              </a:rPr>
              <a:t>powers.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859" y="2125980"/>
            <a:ext cx="3268979" cy="241172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51459" y="2075688"/>
            <a:ext cx="3855720" cy="5415280"/>
            <a:chOff x="251459" y="2075688"/>
            <a:chExt cx="3855720" cy="54152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075688"/>
              <a:ext cx="2045960" cy="24140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4221480"/>
              <a:ext cx="3268979" cy="32689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6286" y="1400042"/>
            <a:ext cx="9187180" cy="5976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88640" marR="5080" indent="-2717800">
              <a:lnSpc>
                <a:spcPct val="101499"/>
              </a:lnSpc>
              <a:spcBef>
                <a:spcPts val="90"/>
              </a:spcBef>
            </a:pP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English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suspended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their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explorations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for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9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number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reasons,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including</a:t>
            </a:r>
            <a:endParaRPr sz="2600">
              <a:latin typeface="Arial"/>
              <a:cs typeface="Arial"/>
            </a:endParaRPr>
          </a:p>
          <a:p>
            <a:pPr marL="95885" marR="4718685">
              <a:lnSpc>
                <a:spcPct val="100000"/>
              </a:lnSpc>
              <a:spcBef>
                <a:spcPts val="2260"/>
              </a:spcBef>
            </a:pPr>
            <a:r>
              <a:rPr dirty="0" sz="2200" b="1">
                <a:latin typeface="Arial"/>
                <a:cs typeface="Arial"/>
              </a:rPr>
              <a:t>Virginia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lost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its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main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promoter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of </a:t>
            </a:r>
            <a:r>
              <a:rPr dirty="0" sz="2200" b="1">
                <a:latin typeface="Arial"/>
                <a:cs typeface="Arial"/>
              </a:rPr>
              <a:t>exploration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when</a:t>
            </a:r>
            <a:r>
              <a:rPr dirty="0" sz="2200" spc="-114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Abraham </a:t>
            </a:r>
            <a:r>
              <a:rPr dirty="0" sz="2200" b="1">
                <a:latin typeface="Arial"/>
                <a:cs typeface="Arial"/>
              </a:rPr>
              <a:t>Wood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died.</a:t>
            </a:r>
            <a:endParaRPr sz="2200">
              <a:latin typeface="Arial"/>
              <a:cs typeface="Arial"/>
            </a:endParaRPr>
          </a:p>
          <a:p>
            <a:pPr marL="12700" marR="4456430">
              <a:lnSpc>
                <a:spcPct val="100000"/>
              </a:lnSpc>
              <a:spcBef>
                <a:spcPts val="1320"/>
              </a:spcBef>
            </a:pPr>
            <a:r>
              <a:rPr dirty="0" sz="2200" b="1">
                <a:latin typeface="Arial"/>
                <a:cs typeface="Arial"/>
              </a:rPr>
              <a:t>Governor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William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Berkeley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angered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colonists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when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refused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to </a:t>
            </a:r>
            <a:r>
              <a:rPr dirty="0" sz="2200" b="1">
                <a:latin typeface="Arial"/>
                <a:cs typeface="Arial"/>
              </a:rPr>
              <a:t>send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troops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protect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them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from </a:t>
            </a:r>
            <a:r>
              <a:rPr dirty="0" sz="2200" b="1">
                <a:latin typeface="Arial"/>
                <a:cs typeface="Arial"/>
              </a:rPr>
              <a:t>Indian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attacks.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Arial"/>
              <a:cs typeface="Arial"/>
            </a:endParaRPr>
          </a:p>
          <a:p>
            <a:pPr marL="96520" marR="4401820">
              <a:lnSpc>
                <a:spcPct val="101499"/>
              </a:lnSpc>
            </a:pP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Bacon’s</a:t>
            </a:r>
            <a:r>
              <a:rPr dirty="0" sz="260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Rebellion</a:t>
            </a:r>
            <a:r>
              <a:rPr dirty="0" sz="2600" spc="7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resulted</a:t>
            </a:r>
            <a:r>
              <a:rPr dirty="0" sz="260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0032CC"/>
                </a:solidFill>
                <a:latin typeface="Arial"/>
                <a:cs typeface="Arial"/>
              </a:rPr>
              <a:t>in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withdrawal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monetary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support</a:t>
            </a:r>
            <a:r>
              <a:rPr dirty="0" sz="260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from</a:t>
            </a:r>
            <a:r>
              <a:rPr dirty="0" sz="2600" spc="8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wealthy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supporters</a:t>
            </a:r>
            <a:r>
              <a:rPr dirty="0" sz="2600" spc="7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600" spc="7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600" spc="7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western</a:t>
            </a:r>
            <a:r>
              <a:rPr dirty="0" sz="2600" spc="7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0032CC"/>
                </a:solidFill>
                <a:latin typeface="Arial"/>
                <a:cs typeface="Arial"/>
              </a:rPr>
              <a:t>fur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trade</a:t>
            </a:r>
            <a:r>
              <a:rPr dirty="0" sz="260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in</a:t>
            </a:r>
            <a:r>
              <a:rPr dirty="0" sz="260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England.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106" y="310390"/>
            <a:ext cx="8554720" cy="83058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600">
                <a:solidFill>
                  <a:srgbClr val="CC3200"/>
                </a:solidFill>
              </a:rPr>
              <a:t>As</a:t>
            </a:r>
            <a:r>
              <a:rPr dirty="0" sz="2600" spc="8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French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increased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their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exploration</a:t>
            </a:r>
            <a:r>
              <a:rPr dirty="0" sz="2600" spc="8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activities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 spc="-25">
                <a:solidFill>
                  <a:srgbClr val="CC3200"/>
                </a:solidFill>
              </a:rPr>
              <a:t>in </a:t>
            </a:r>
            <a:r>
              <a:rPr dirty="0" sz="2600">
                <a:solidFill>
                  <a:srgbClr val="CC3200"/>
                </a:solidFill>
              </a:rPr>
              <a:t>North</a:t>
            </a:r>
            <a:r>
              <a:rPr dirty="0" sz="2600" spc="-2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America,</a:t>
            </a:r>
            <a:r>
              <a:rPr dirty="0" sz="2600" spc="11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British</a:t>
            </a:r>
            <a:r>
              <a:rPr dirty="0" sz="2600" spc="10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temporarily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ceased</a:t>
            </a:r>
            <a:r>
              <a:rPr dirty="0" sz="2600" spc="100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theirs.</a:t>
            </a:r>
            <a:endParaRPr sz="26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4426" y="2371344"/>
            <a:ext cx="4143755" cy="50375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804" y="141226"/>
            <a:ext cx="8979535" cy="494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50">
                <a:solidFill>
                  <a:srgbClr val="CC3200"/>
                </a:solidFill>
              </a:rPr>
              <a:t>Returned</a:t>
            </a:r>
            <a:r>
              <a:rPr dirty="0" sz="3050" spc="1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British</a:t>
            </a:r>
            <a:r>
              <a:rPr dirty="0" sz="3050" spc="15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Interest</a:t>
            </a:r>
            <a:r>
              <a:rPr dirty="0" sz="3050" spc="1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in</a:t>
            </a:r>
            <a:r>
              <a:rPr dirty="0" sz="3050" spc="-15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Western</a:t>
            </a:r>
            <a:r>
              <a:rPr dirty="0" sz="3050" spc="15">
                <a:solidFill>
                  <a:srgbClr val="CC3200"/>
                </a:solidFill>
              </a:rPr>
              <a:t> </a:t>
            </a:r>
            <a:r>
              <a:rPr dirty="0" sz="3050" spc="-10">
                <a:solidFill>
                  <a:srgbClr val="CC3200"/>
                </a:solidFill>
              </a:rPr>
              <a:t>Exploration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590804" y="815596"/>
            <a:ext cx="6442075" cy="1232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latin typeface="Arial"/>
                <a:cs typeface="Arial"/>
              </a:rPr>
              <a:t>In</a:t>
            </a:r>
            <a:r>
              <a:rPr dirty="0" sz="1950" spc="8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1716,</a:t>
            </a:r>
            <a:r>
              <a:rPr dirty="0" sz="1950" spc="-2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Alexander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Spotswood,</a:t>
            </a:r>
            <a:r>
              <a:rPr dirty="0" sz="1950" spc="7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lieutenant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governor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of </a:t>
            </a:r>
            <a:r>
              <a:rPr dirty="0" sz="1950" b="1">
                <a:latin typeface="Arial"/>
                <a:cs typeface="Arial"/>
              </a:rPr>
              <a:t>Virginia,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personally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led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expedition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of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thirty </a:t>
            </a:r>
            <a:r>
              <a:rPr dirty="0" sz="1950" b="1">
                <a:latin typeface="Arial"/>
                <a:cs typeface="Arial"/>
              </a:rPr>
              <a:t>aristocrats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from</a:t>
            </a:r>
            <a:r>
              <a:rPr dirty="0" sz="1950" spc="8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Williamsburg,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Virginia,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across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the </a:t>
            </a:r>
            <a:r>
              <a:rPr dirty="0" sz="1950" b="1">
                <a:latin typeface="Arial"/>
                <a:cs typeface="Arial"/>
              </a:rPr>
              <a:t>Appalachian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Mountains</a:t>
            </a:r>
            <a:r>
              <a:rPr dirty="0" sz="1950" spc="7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into</a:t>
            </a:r>
            <a:r>
              <a:rPr dirty="0" sz="1950" spc="8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7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Shenandoah</a:t>
            </a:r>
            <a:r>
              <a:rPr dirty="0" sz="1950" spc="7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Valley.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7619" y="784859"/>
            <a:ext cx="2019300" cy="245059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2672715">
              <a:lnSpc>
                <a:spcPct val="101499"/>
              </a:lnSpc>
              <a:spcBef>
                <a:spcPts val="95"/>
              </a:spcBef>
            </a:pPr>
            <a:r>
              <a:rPr dirty="0"/>
              <a:t>Along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way,</a:t>
            </a:r>
            <a:r>
              <a:rPr dirty="0" spc="-5"/>
              <a:t> </a:t>
            </a:r>
            <a:r>
              <a:rPr dirty="0" spc="-20"/>
              <a:t>they </a:t>
            </a:r>
            <a:r>
              <a:rPr dirty="0"/>
              <a:t>killed</a:t>
            </a:r>
            <a:r>
              <a:rPr dirty="0" spc="45"/>
              <a:t> </a:t>
            </a:r>
            <a:r>
              <a:rPr dirty="0"/>
              <a:t>bears,</a:t>
            </a:r>
            <a:r>
              <a:rPr dirty="0" spc="50"/>
              <a:t> </a:t>
            </a:r>
            <a:r>
              <a:rPr dirty="0" spc="-20"/>
              <a:t>told </a:t>
            </a:r>
            <a:r>
              <a:rPr dirty="0"/>
              <a:t>stories</a:t>
            </a:r>
            <a:r>
              <a:rPr dirty="0" spc="50"/>
              <a:t> </a:t>
            </a:r>
            <a:r>
              <a:rPr dirty="0" spc="-10"/>
              <a:t>around </a:t>
            </a:r>
            <a:r>
              <a:rPr dirty="0"/>
              <a:t>campfires,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 spc="-20"/>
              <a:t>swam </a:t>
            </a:r>
            <a:r>
              <a:rPr dirty="0"/>
              <a:t>in</a:t>
            </a:r>
            <a:r>
              <a:rPr dirty="0" spc="25"/>
              <a:t> </a:t>
            </a:r>
            <a:r>
              <a:rPr dirty="0"/>
              <a:t>the</a:t>
            </a:r>
            <a:r>
              <a:rPr dirty="0" spc="30"/>
              <a:t> </a:t>
            </a:r>
            <a:r>
              <a:rPr dirty="0" spc="-10"/>
              <a:t>Shenandoah River.</a:t>
            </a:r>
          </a:p>
          <a:p>
            <a:pPr marL="347345" marR="5080">
              <a:lnSpc>
                <a:spcPct val="101499"/>
              </a:lnSpc>
              <a:spcBef>
                <a:spcPts val="925"/>
              </a:spcBef>
            </a:pPr>
            <a:r>
              <a:rPr dirty="0"/>
              <a:t>Spotswood</a:t>
            </a:r>
            <a:r>
              <a:rPr dirty="0" spc="60"/>
              <a:t> </a:t>
            </a:r>
            <a:r>
              <a:rPr dirty="0"/>
              <a:t>described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75"/>
              <a:t> </a:t>
            </a:r>
            <a:r>
              <a:rPr dirty="0"/>
              <a:t>land</a:t>
            </a:r>
            <a:r>
              <a:rPr dirty="0" spc="60"/>
              <a:t> </a:t>
            </a:r>
            <a:r>
              <a:rPr dirty="0" spc="-20"/>
              <a:t>they </a:t>
            </a:r>
            <a:r>
              <a:rPr dirty="0"/>
              <a:t>discovered</a:t>
            </a:r>
            <a:r>
              <a:rPr dirty="0" spc="55"/>
              <a:t> </a:t>
            </a:r>
            <a:r>
              <a:rPr dirty="0"/>
              <a:t>as</a:t>
            </a:r>
            <a:r>
              <a:rPr dirty="0" spc="70"/>
              <a:t> </a:t>
            </a:r>
            <a:r>
              <a:rPr dirty="0"/>
              <a:t>an</a:t>
            </a:r>
            <a:r>
              <a:rPr dirty="0" spc="60"/>
              <a:t> </a:t>
            </a:r>
            <a:r>
              <a:rPr dirty="0"/>
              <a:t>agricultural</a:t>
            </a:r>
            <a:r>
              <a:rPr dirty="0" spc="55"/>
              <a:t> </a:t>
            </a:r>
            <a:r>
              <a:rPr dirty="0"/>
              <a:t>paradise</a:t>
            </a:r>
            <a:r>
              <a:rPr dirty="0" spc="55"/>
              <a:t> </a:t>
            </a:r>
            <a:r>
              <a:rPr dirty="0" spc="-25"/>
              <a:t>in </a:t>
            </a:r>
            <a:r>
              <a:rPr dirty="0"/>
              <a:t>order</a:t>
            </a:r>
            <a:r>
              <a:rPr dirty="0" spc="60"/>
              <a:t> </a:t>
            </a:r>
            <a:r>
              <a:rPr dirty="0"/>
              <a:t>to</a:t>
            </a:r>
            <a:r>
              <a:rPr dirty="0" spc="60"/>
              <a:t> </a:t>
            </a:r>
            <a:r>
              <a:rPr dirty="0"/>
              <a:t>encourage</a:t>
            </a:r>
            <a:r>
              <a:rPr dirty="0" spc="40"/>
              <a:t> </a:t>
            </a:r>
            <a:r>
              <a:rPr dirty="0" spc="-10"/>
              <a:t>settlement.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39318" y="5593328"/>
            <a:ext cx="5435600" cy="183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Spotswood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gave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each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member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195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his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expedition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7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miniature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golden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horseshoe.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Today</a:t>
            </a:r>
            <a:r>
              <a:rPr dirty="0" sz="19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replica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this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gift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is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given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eighth-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grade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students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across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West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Virginia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honor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their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excellence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pursuit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study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of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West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Virginia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History.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50854" y="2140732"/>
            <a:ext cx="3309620" cy="3330575"/>
            <a:chOff x="950854" y="2140732"/>
            <a:chExt cx="3309620" cy="33305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54" y="2140732"/>
              <a:ext cx="3309213" cy="333033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14600" y="4724400"/>
              <a:ext cx="1676400" cy="670560"/>
            </a:xfrm>
            <a:custGeom>
              <a:avLst/>
              <a:gdLst/>
              <a:ahLst/>
              <a:cxnLst/>
              <a:rect l="l" t="t" r="r" b="b"/>
              <a:pathLst>
                <a:path w="1676400" h="670560">
                  <a:moveTo>
                    <a:pt x="1676399" y="670560"/>
                  </a:moveTo>
                  <a:lnTo>
                    <a:pt x="1676399" y="0"/>
                  </a:lnTo>
                  <a:lnTo>
                    <a:pt x="0" y="0"/>
                  </a:lnTo>
                  <a:lnTo>
                    <a:pt x="0" y="670560"/>
                  </a:lnTo>
                  <a:lnTo>
                    <a:pt x="1676399" y="670560"/>
                  </a:lnTo>
                  <a:close/>
                </a:path>
              </a:pathLst>
            </a:custGeom>
            <a:solidFill>
              <a:srgbClr val="B9A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14600" y="4724400"/>
              <a:ext cx="1676400" cy="670560"/>
            </a:xfrm>
            <a:custGeom>
              <a:avLst/>
              <a:gdLst/>
              <a:ahLst/>
              <a:cxnLst/>
              <a:rect l="l" t="t" r="r" b="b"/>
              <a:pathLst>
                <a:path w="1676400" h="670560">
                  <a:moveTo>
                    <a:pt x="0" y="670560"/>
                  </a:moveTo>
                  <a:lnTo>
                    <a:pt x="0" y="0"/>
                  </a:lnTo>
                  <a:lnTo>
                    <a:pt x="1676399" y="0"/>
                  </a:lnTo>
                  <a:lnTo>
                    <a:pt x="1676399" y="670560"/>
                  </a:lnTo>
                  <a:lnTo>
                    <a:pt x="0" y="670560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5311140"/>
            <a:ext cx="1860042" cy="199110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86304" y="4924300"/>
            <a:ext cx="125285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10" b="1">
                <a:latin typeface="Arial"/>
                <a:cs typeface="Arial"/>
              </a:rPr>
              <a:t>Williamsburg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41576" y="2615945"/>
            <a:ext cx="2262505" cy="2376805"/>
            <a:chOff x="1941576" y="2615945"/>
            <a:chExt cx="2262505" cy="2376805"/>
          </a:xfrm>
        </p:grpSpPr>
        <p:sp>
          <p:nvSpPr>
            <p:cNvPr id="14" name="object 14" descr=""/>
            <p:cNvSpPr/>
            <p:nvPr/>
          </p:nvSpPr>
          <p:spPr>
            <a:xfrm>
              <a:off x="2346960" y="3550919"/>
              <a:ext cx="1857375" cy="1442085"/>
            </a:xfrm>
            <a:custGeom>
              <a:avLst/>
              <a:gdLst/>
              <a:ahLst/>
              <a:cxnLst/>
              <a:rect l="l" t="t" r="r" b="b"/>
              <a:pathLst>
                <a:path w="1857375" h="1442085">
                  <a:moveTo>
                    <a:pt x="137922" y="27431"/>
                  </a:moveTo>
                  <a:lnTo>
                    <a:pt x="0" y="0"/>
                  </a:lnTo>
                  <a:lnTo>
                    <a:pt x="61722" y="127253"/>
                  </a:lnTo>
                  <a:lnTo>
                    <a:pt x="70104" y="116273"/>
                  </a:lnTo>
                  <a:lnTo>
                    <a:pt x="70104" y="80772"/>
                  </a:lnTo>
                  <a:lnTo>
                    <a:pt x="96012" y="48006"/>
                  </a:lnTo>
                  <a:lnTo>
                    <a:pt x="112493" y="60743"/>
                  </a:lnTo>
                  <a:lnTo>
                    <a:pt x="137922" y="27431"/>
                  </a:lnTo>
                  <a:close/>
                </a:path>
                <a:path w="1857375" h="1442085">
                  <a:moveTo>
                    <a:pt x="112493" y="60743"/>
                  </a:moveTo>
                  <a:lnTo>
                    <a:pt x="96012" y="48006"/>
                  </a:lnTo>
                  <a:lnTo>
                    <a:pt x="70104" y="80772"/>
                  </a:lnTo>
                  <a:lnTo>
                    <a:pt x="87151" y="93941"/>
                  </a:lnTo>
                  <a:lnTo>
                    <a:pt x="112493" y="60743"/>
                  </a:lnTo>
                  <a:close/>
                </a:path>
                <a:path w="1857375" h="1442085">
                  <a:moveTo>
                    <a:pt x="87151" y="93941"/>
                  </a:moveTo>
                  <a:lnTo>
                    <a:pt x="70104" y="80772"/>
                  </a:lnTo>
                  <a:lnTo>
                    <a:pt x="70104" y="116273"/>
                  </a:lnTo>
                  <a:lnTo>
                    <a:pt x="87151" y="93941"/>
                  </a:lnTo>
                  <a:close/>
                </a:path>
                <a:path w="1857375" h="1442085">
                  <a:moveTo>
                    <a:pt x="1856994" y="1408937"/>
                  </a:moveTo>
                  <a:lnTo>
                    <a:pt x="112493" y="60743"/>
                  </a:lnTo>
                  <a:lnTo>
                    <a:pt x="87151" y="93941"/>
                  </a:lnTo>
                  <a:lnTo>
                    <a:pt x="1831848" y="1441703"/>
                  </a:lnTo>
                  <a:lnTo>
                    <a:pt x="1856994" y="1408937"/>
                  </a:lnTo>
                  <a:close/>
                </a:path>
              </a:pathLst>
            </a:custGeom>
            <a:solidFill>
              <a:srgbClr val="0032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41576" y="2615945"/>
              <a:ext cx="1325245" cy="1292860"/>
            </a:xfrm>
            <a:custGeom>
              <a:avLst/>
              <a:gdLst/>
              <a:ahLst/>
              <a:cxnLst/>
              <a:rect l="l" t="t" r="r" b="b"/>
              <a:pathLst>
                <a:path w="1325245" h="1292860">
                  <a:moveTo>
                    <a:pt x="87630" y="1162812"/>
                  </a:moveTo>
                  <a:lnTo>
                    <a:pt x="80010" y="1156942"/>
                  </a:lnTo>
                  <a:lnTo>
                    <a:pt x="72390" y="1153001"/>
                  </a:lnTo>
                  <a:lnTo>
                    <a:pt x="64769" y="1150917"/>
                  </a:lnTo>
                  <a:lnTo>
                    <a:pt x="55880" y="1150620"/>
                  </a:lnTo>
                  <a:lnTo>
                    <a:pt x="46990" y="1152215"/>
                  </a:lnTo>
                  <a:lnTo>
                    <a:pt x="8890" y="1181862"/>
                  </a:lnTo>
                  <a:lnTo>
                    <a:pt x="3810" y="1193292"/>
                  </a:lnTo>
                  <a:lnTo>
                    <a:pt x="0" y="1200912"/>
                  </a:lnTo>
                  <a:lnTo>
                    <a:pt x="0" y="1207770"/>
                  </a:lnTo>
                  <a:lnTo>
                    <a:pt x="2540" y="1223010"/>
                  </a:lnTo>
                  <a:lnTo>
                    <a:pt x="5080" y="1229106"/>
                  </a:lnTo>
                  <a:lnTo>
                    <a:pt x="11430" y="1233678"/>
                  </a:lnTo>
                  <a:lnTo>
                    <a:pt x="16510" y="1239107"/>
                  </a:lnTo>
                  <a:lnTo>
                    <a:pt x="24130" y="1242822"/>
                  </a:lnTo>
                  <a:lnTo>
                    <a:pt x="25400" y="1243155"/>
                  </a:lnTo>
                  <a:lnTo>
                    <a:pt x="25400" y="1203960"/>
                  </a:lnTo>
                  <a:lnTo>
                    <a:pt x="26670" y="1198626"/>
                  </a:lnTo>
                  <a:lnTo>
                    <a:pt x="57150" y="1177290"/>
                  </a:lnTo>
                  <a:lnTo>
                    <a:pt x="62230" y="1179576"/>
                  </a:lnTo>
                  <a:lnTo>
                    <a:pt x="68580" y="1183386"/>
                  </a:lnTo>
                  <a:lnTo>
                    <a:pt x="87630" y="1162812"/>
                  </a:lnTo>
                  <a:close/>
                </a:path>
                <a:path w="1325245" h="1292860">
                  <a:moveTo>
                    <a:pt x="144780" y="1239012"/>
                  </a:moveTo>
                  <a:lnTo>
                    <a:pt x="144780" y="1231392"/>
                  </a:lnTo>
                  <a:lnTo>
                    <a:pt x="143510" y="1223010"/>
                  </a:lnTo>
                  <a:lnTo>
                    <a:pt x="140970" y="1214628"/>
                  </a:lnTo>
                  <a:lnTo>
                    <a:pt x="137160" y="1207770"/>
                  </a:lnTo>
                  <a:lnTo>
                    <a:pt x="132080" y="1202436"/>
                  </a:lnTo>
                  <a:lnTo>
                    <a:pt x="125730" y="1195578"/>
                  </a:lnTo>
                  <a:lnTo>
                    <a:pt x="119380" y="1191768"/>
                  </a:lnTo>
                  <a:lnTo>
                    <a:pt x="105410" y="1188720"/>
                  </a:lnTo>
                  <a:lnTo>
                    <a:pt x="99060" y="1188720"/>
                  </a:lnTo>
                  <a:lnTo>
                    <a:pt x="62230" y="1205484"/>
                  </a:lnTo>
                  <a:lnTo>
                    <a:pt x="54610" y="1210056"/>
                  </a:lnTo>
                  <a:lnTo>
                    <a:pt x="41910" y="1215771"/>
                  </a:lnTo>
                  <a:lnTo>
                    <a:pt x="38100" y="1216914"/>
                  </a:lnTo>
                  <a:lnTo>
                    <a:pt x="34290" y="1216914"/>
                  </a:lnTo>
                  <a:lnTo>
                    <a:pt x="30480" y="1216152"/>
                  </a:lnTo>
                  <a:lnTo>
                    <a:pt x="27940" y="1213866"/>
                  </a:lnTo>
                  <a:lnTo>
                    <a:pt x="25400" y="1207770"/>
                  </a:lnTo>
                  <a:lnTo>
                    <a:pt x="25400" y="1243155"/>
                  </a:lnTo>
                  <a:lnTo>
                    <a:pt x="31750" y="1244822"/>
                  </a:lnTo>
                  <a:lnTo>
                    <a:pt x="39370" y="1245108"/>
                  </a:lnTo>
                  <a:lnTo>
                    <a:pt x="45720" y="1243941"/>
                  </a:lnTo>
                  <a:lnTo>
                    <a:pt x="53340" y="1241488"/>
                  </a:lnTo>
                  <a:lnTo>
                    <a:pt x="62230" y="1237607"/>
                  </a:lnTo>
                  <a:lnTo>
                    <a:pt x="72390" y="1232154"/>
                  </a:lnTo>
                  <a:lnTo>
                    <a:pt x="88900" y="1222248"/>
                  </a:lnTo>
                  <a:lnTo>
                    <a:pt x="96520" y="1218438"/>
                  </a:lnTo>
                  <a:lnTo>
                    <a:pt x="100330" y="1217676"/>
                  </a:lnTo>
                  <a:lnTo>
                    <a:pt x="104139" y="1218438"/>
                  </a:lnTo>
                  <a:lnTo>
                    <a:pt x="106680" y="1218438"/>
                  </a:lnTo>
                  <a:lnTo>
                    <a:pt x="110489" y="1219962"/>
                  </a:lnTo>
                  <a:lnTo>
                    <a:pt x="111760" y="1222248"/>
                  </a:lnTo>
                  <a:lnTo>
                    <a:pt x="115570" y="1226058"/>
                  </a:lnTo>
                  <a:lnTo>
                    <a:pt x="116839" y="1230630"/>
                  </a:lnTo>
                  <a:lnTo>
                    <a:pt x="116839" y="1277186"/>
                  </a:lnTo>
                  <a:lnTo>
                    <a:pt x="121920" y="1272540"/>
                  </a:lnTo>
                  <a:lnTo>
                    <a:pt x="128270" y="1266253"/>
                  </a:lnTo>
                  <a:lnTo>
                    <a:pt x="133350" y="1259967"/>
                  </a:lnTo>
                  <a:lnTo>
                    <a:pt x="137160" y="1253680"/>
                  </a:lnTo>
                  <a:lnTo>
                    <a:pt x="144780" y="1239012"/>
                  </a:lnTo>
                  <a:close/>
                </a:path>
                <a:path w="1325245" h="1292860">
                  <a:moveTo>
                    <a:pt x="116839" y="1277186"/>
                  </a:moveTo>
                  <a:lnTo>
                    <a:pt x="116839" y="1236726"/>
                  </a:lnTo>
                  <a:lnTo>
                    <a:pt x="115570" y="1242822"/>
                  </a:lnTo>
                  <a:lnTo>
                    <a:pt x="111760" y="1248918"/>
                  </a:lnTo>
                  <a:lnTo>
                    <a:pt x="100330" y="1261110"/>
                  </a:lnTo>
                  <a:lnTo>
                    <a:pt x="92710" y="1264158"/>
                  </a:lnTo>
                  <a:lnTo>
                    <a:pt x="87630" y="1264920"/>
                  </a:lnTo>
                  <a:lnTo>
                    <a:pt x="80010" y="1265682"/>
                  </a:lnTo>
                  <a:lnTo>
                    <a:pt x="72390" y="1262634"/>
                  </a:lnTo>
                  <a:lnTo>
                    <a:pt x="64770" y="1257300"/>
                  </a:lnTo>
                  <a:lnTo>
                    <a:pt x="46990" y="1278636"/>
                  </a:lnTo>
                  <a:lnTo>
                    <a:pt x="57150" y="1285065"/>
                  </a:lnTo>
                  <a:lnTo>
                    <a:pt x="66040" y="1289494"/>
                  </a:lnTo>
                  <a:lnTo>
                    <a:pt x="74930" y="1291923"/>
                  </a:lnTo>
                  <a:lnTo>
                    <a:pt x="85090" y="1292352"/>
                  </a:lnTo>
                  <a:lnTo>
                    <a:pt x="93980" y="1290649"/>
                  </a:lnTo>
                  <a:lnTo>
                    <a:pt x="102870" y="1286732"/>
                  </a:lnTo>
                  <a:lnTo>
                    <a:pt x="113030" y="1280671"/>
                  </a:lnTo>
                  <a:lnTo>
                    <a:pt x="116839" y="1277186"/>
                  </a:lnTo>
                  <a:close/>
                </a:path>
                <a:path w="1325245" h="1292860">
                  <a:moveTo>
                    <a:pt x="243840" y="1150620"/>
                  </a:moveTo>
                  <a:lnTo>
                    <a:pt x="201930" y="1107948"/>
                  </a:lnTo>
                  <a:lnTo>
                    <a:pt x="195580" y="1101090"/>
                  </a:lnTo>
                  <a:lnTo>
                    <a:pt x="190500" y="1096518"/>
                  </a:lnTo>
                  <a:lnTo>
                    <a:pt x="182880" y="1091946"/>
                  </a:lnTo>
                  <a:lnTo>
                    <a:pt x="179070" y="1090422"/>
                  </a:lnTo>
                  <a:lnTo>
                    <a:pt x="175260" y="1089660"/>
                  </a:lnTo>
                  <a:lnTo>
                    <a:pt x="170180" y="1088898"/>
                  </a:lnTo>
                  <a:lnTo>
                    <a:pt x="165099" y="1089660"/>
                  </a:lnTo>
                  <a:lnTo>
                    <a:pt x="154939" y="1092708"/>
                  </a:lnTo>
                  <a:lnTo>
                    <a:pt x="149860" y="1095756"/>
                  </a:lnTo>
                  <a:lnTo>
                    <a:pt x="146050" y="1100328"/>
                  </a:lnTo>
                  <a:lnTo>
                    <a:pt x="139700" y="1107055"/>
                  </a:lnTo>
                  <a:lnTo>
                    <a:pt x="137160" y="1114710"/>
                  </a:lnTo>
                  <a:lnTo>
                    <a:pt x="134620" y="1123366"/>
                  </a:lnTo>
                  <a:lnTo>
                    <a:pt x="134620" y="1133094"/>
                  </a:lnTo>
                  <a:lnTo>
                    <a:pt x="99060" y="1096518"/>
                  </a:lnTo>
                  <a:lnTo>
                    <a:pt x="78740" y="1114806"/>
                  </a:lnTo>
                  <a:lnTo>
                    <a:pt x="146050" y="1184039"/>
                  </a:lnTo>
                  <a:lnTo>
                    <a:pt x="146050" y="1136142"/>
                  </a:lnTo>
                  <a:lnTo>
                    <a:pt x="147320" y="1132332"/>
                  </a:lnTo>
                  <a:lnTo>
                    <a:pt x="148590" y="1127760"/>
                  </a:lnTo>
                  <a:lnTo>
                    <a:pt x="149860" y="1124712"/>
                  </a:lnTo>
                  <a:lnTo>
                    <a:pt x="153670" y="1121664"/>
                  </a:lnTo>
                  <a:lnTo>
                    <a:pt x="156210" y="1118616"/>
                  </a:lnTo>
                  <a:lnTo>
                    <a:pt x="160020" y="1117092"/>
                  </a:lnTo>
                  <a:lnTo>
                    <a:pt x="165100" y="1115568"/>
                  </a:lnTo>
                  <a:lnTo>
                    <a:pt x="168910" y="1116330"/>
                  </a:lnTo>
                  <a:lnTo>
                    <a:pt x="171450" y="1117854"/>
                  </a:lnTo>
                  <a:lnTo>
                    <a:pt x="173990" y="1118616"/>
                  </a:lnTo>
                  <a:lnTo>
                    <a:pt x="179070" y="1123188"/>
                  </a:lnTo>
                  <a:lnTo>
                    <a:pt x="224790" y="1168908"/>
                  </a:lnTo>
                  <a:lnTo>
                    <a:pt x="243840" y="1150620"/>
                  </a:lnTo>
                  <a:close/>
                </a:path>
                <a:path w="1325245" h="1292860">
                  <a:moveTo>
                    <a:pt x="196850" y="1196340"/>
                  </a:moveTo>
                  <a:lnTo>
                    <a:pt x="161290" y="1159764"/>
                  </a:lnTo>
                  <a:lnTo>
                    <a:pt x="154940" y="1153668"/>
                  </a:lnTo>
                  <a:lnTo>
                    <a:pt x="151130" y="1149096"/>
                  </a:lnTo>
                  <a:lnTo>
                    <a:pt x="148590" y="1144524"/>
                  </a:lnTo>
                  <a:lnTo>
                    <a:pt x="147320" y="1139952"/>
                  </a:lnTo>
                  <a:lnTo>
                    <a:pt x="146050" y="1136142"/>
                  </a:lnTo>
                  <a:lnTo>
                    <a:pt x="146050" y="1184039"/>
                  </a:lnTo>
                  <a:lnTo>
                    <a:pt x="176530" y="1215390"/>
                  </a:lnTo>
                  <a:lnTo>
                    <a:pt x="196850" y="1196340"/>
                  </a:lnTo>
                  <a:close/>
                </a:path>
                <a:path w="1325245" h="1292860">
                  <a:moveTo>
                    <a:pt x="294640" y="1039368"/>
                  </a:moveTo>
                  <a:lnTo>
                    <a:pt x="284480" y="1029676"/>
                  </a:lnTo>
                  <a:lnTo>
                    <a:pt x="274320" y="1022413"/>
                  </a:lnTo>
                  <a:lnTo>
                    <a:pt x="262890" y="1017722"/>
                  </a:lnTo>
                  <a:lnTo>
                    <a:pt x="252729" y="1015746"/>
                  </a:lnTo>
                  <a:lnTo>
                    <a:pt x="243839" y="1015865"/>
                  </a:lnTo>
                  <a:lnTo>
                    <a:pt x="210820" y="1037498"/>
                  </a:lnTo>
                  <a:lnTo>
                    <a:pt x="203199" y="1063752"/>
                  </a:lnTo>
                  <a:lnTo>
                    <a:pt x="208279" y="1082706"/>
                  </a:lnTo>
                  <a:lnTo>
                    <a:pt x="214629" y="1091934"/>
                  </a:lnTo>
                  <a:lnTo>
                    <a:pt x="222250" y="1101090"/>
                  </a:lnTo>
                  <a:lnTo>
                    <a:pt x="227329" y="1105558"/>
                  </a:lnTo>
                  <a:lnTo>
                    <a:pt x="227329" y="1052322"/>
                  </a:lnTo>
                  <a:lnTo>
                    <a:pt x="228600" y="1047750"/>
                  </a:lnTo>
                  <a:lnTo>
                    <a:pt x="237489" y="1039368"/>
                  </a:lnTo>
                  <a:lnTo>
                    <a:pt x="241300" y="1037844"/>
                  </a:lnTo>
                  <a:lnTo>
                    <a:pt x="247650" y="1037844"/>
                  </a:lnTo>
                  <a:lnTo>
                    <a:pt x="252729" y="1038606"/>
                  </a:lnTo>
                  <a:lnTo>
                    <a:pt x="259079" y="1040892"/>
                  </a:lnTo>
                  <a:lnTo>
                    <a:pt x="264160" y="1046226"/>
                  </a:lnTo>
                  <a:lnTo>
                    <a:pt x="264160" y="1069206"/>
                  </a:lnTo>
                  <a:lnTo>
                    <a:pt x="294640" y="1039368"/>
                  </a:lnTo>
                  <a:close/>
                </a:path>
                <a:path w="1325245" h="1292860">
                  <a:moveTo>
                    <a:pt x="264160" y="1069206"/>
                  </a:moveTo>
                  <a:lnTo>
                    <a:pt x="264160" y="1046226"/>
                  </a:lnTo>
                  <a:lnTo>
                    <a:pt x="236220" y="1074420"/>
                  </a:lnTo>
                  <a:lnTo>
                    <a:pt x="229870" y="1069086"/>
                  </a:lnTo>
                  <a:lnTo>
                    <a:pt x="227329" y="1063752"/>
                  </a:lnTo>
                  <a:lnTo>
                    <a:pt x="227329" y="1105558"/>
                  </a:lnTo>
                  <a:lnTo>
                    <a:pt x="229870" y="1107793"/>
                  </a:lnTo>
                  <a:lnTo>
                    <a:pt x="237490" y="1112996"/>
                  </a:lnTo>
                  <a:lnTo>
                    <a:pt x="245110" y="1116627"/>
                  </a:lnTo>
                  <a:lnTo>
                    <a:pt x="246379" y="1116911"/>
                  </a:lnTo>
                  <a:lnTo>
                    <a:pt x="246379" y="1086612"/>
                  </a:lnTo>
                  <a:lnTo>
                    <a:pt x="264160" y="1069206"/>
                  </a:lnTo>
                  <a:close/>
                </a:path>
                <a:path w="1325245" h="1292860">
                  <a:moveTo>
                    <a:pt x="285750" y="1110761"/>
                  </a:moveTo>
                  <a:lnTo>
                    <a:pt x="285750" y="1078992"/>
                  </a:lnTo>
                  <a:lnTo>
                    <a:pt x="283210" y="1086612"/>
                  </a:lnTo>
                  <a:lnTo>
                    <a:pt x="279400" y="1088898"/>
                  </a:lnTo>
                  <a:lnTo>
                    <a:pt x="275590" y="1093470"/>
                  </a:lnTo>
                  <a:lnTo>
                    <a:pt x="270510" y="1095756"/>
                  </a:lnTo>
                  <a:lnTo>
                    <a:pt x="264160" y="1094994"/>
                  </a:lnTo>
                  <a:lnTo>
                    <a:pt x="259079" y="1094994"/>
                  </a:lnTo>
                  <a:lnTo>
                    <a:pt x="252729" y="1091946"/>
                  </a:lnTo>
                  <a:lnTo>
                    <a:pt x="246379" y="1086612"/>
                  </a:lnTo>
                  <a:lnTo>
                    <a:pt x="246379" y="1116911"/>
                  </a:lnTo>
                  <a:lnTo>
                    <a:pt x="254000" y="1118616"/>
                  </a:lnTo>
                  <a:lnTo>
                    <a:pt x="264160" y="1119032"/>
                  </a:lnTo>
                  <a:lnTo>
                    <a:pt x="274320" y="1116806"/>
                  </a:lnTo>
                  <a:lnTo>
                    <a:pt x="284480" y="1111865"/>
                  </a:lnTo>
                  <a:lnTo>
                    <a:pt x="285750" y="1110761"/>
                  </a:lnTo>
                  <a:close/>
                </a:path>
                <a:path w="1325245" h="1292860">
                  <a:moveTo>
                    <a:pt x="406400" y="989838"/>
                  </a:moveTo>
                  <a:lnTo>
                    <a:pt x="361950" y="944880"/>
                  </a:lnTo>
                  <a:lnTo>
                    <a:pt x="356870" y="939546"/>
                  </a:lnTo>
                  <a:lnTo>
                    <a:pt x="351790" y="935736"/>
                  </a:lnTo>
                  <a:lnTo>
                    <a:pt x="344170" y="931164"/>
                  </a:lnTo>
                  <a:lnTo>
                    <a:pt x="340360" y="929640"/>
                  </a:lnTo>
                  <a:lnTo>
                    <a:pt x="332740" y="928116"/>
                  </a:lnTo>
                  <a:lnTo>
                    <a:pt x="327660" y="928878"/>
                  </a:lnTo>
                  <a:lnTo>
                    <a:pt x="323850" y="930402"/>
                  </a:lnTo>
                  <a:lnTo>
                    <a:pt x="317500" y="932688"/>
                  </a:lnTo>
                  <a:lnTo>
                    <a:pt x="313690" y="935736"/>
                  </a:lnTo>
                  <a:lnTo>
                    <a:pt x="308610" y="939546"/>
                  </a:lnTo>
                  <a:lnTo>
                    <a:pt x="302260" y="947285"/>
                  </a:lnTo>
                  <a:lnTo>
                    <a:pt x="298450" y="955738"/>
                  </a:lnTo>
                  <a:lnTo>
                    <a:pt x="297180" y="965049"/>
                  </a:lnTo>
                  <a:lnTo>
                    <a:pt x="297180" y="975360"/>
                  </a:lnTo>
                  <a:lnTo>
                    <a:pt x="287020" y="964692"/>
                  </a:lnTo>
                  <a:lnTo>
                    <a:pt x="269240" y="982218"/>
                  </a:lnTo>
                  <a:lnTo>
                    <a:pt x="309880" y="1023583"/>
                  </a:lnTo>
                  <a:lnTo>
                    <a:pt x="309880" y="972312"/>
                  </a:lnTo>
                  <a:lnTo>
                    <a:pt x="311150" y="968502"/>
                  </a:lnTo>
                  <a:lnTo>
                    <a:pt x="313690" y="964692"/>
                  </a:lnTo>
                  <a:lnTo>
                    <a:pt x="320040" y="958596"/>
                  </a:lnTo>
                  <a:lnTo>
                    <a:pt x="322580" y="957072"/>
                  </a:lnTo>
                  <a:lnTo>
                    <a:pt x="325120" y="956310"/>
                  </a:lnTo>
                  <a:lnTo>
                    <a:pt x="331470" y="956310"/>
                  </a:lnTo>
                  <a:lnTo>
                    <a:pt x="337820" y="959358"/>
                  </a:lnTo>
                  <a:lnTo>
                    <a:pt x="342900" y="963930"/>
                  </a:lnTo>
                  <a:lnTo>
                    <a:pt x="350520" y="971550"/>
                  </a:lnTo>
                  <a:lnTo>
                    <a:pt x="387350" y="1008888"/>
                  </a:lnTo>
                  <a:lnTo>
                    <a:pt x="406400" y="989838"/>
                  </a:lnTo>
                  <a:close/>
                </a:path>
                <a:path w="1325245" h="1292860">
                  <a:moveTo>
                    <a:pt x="308610" y="1078992"/>
                  </a:moveTo>
                  <a:lnTo>
                    <a:pt x="308610" y="1065276"/>
                  </a:lnTo>
                  <a:lnTo>
                    <a:pt x="307340" y="1058418"/>
                  </a:lnTo>
                  <a:lnTo>
                    <a:pt x="304800" y="1051560"/>
                  </a:lnTo>
                  <a:lnTo>
                    <a:pt x="281940" y="1066800"/>
                  </a:lnTo>
                  <a:lnTo>
                    <a:pt x="284480" y="1071372"/>
                  </a:lnTo>
                  <a:lnTo>
                    <a:pt x="285750" y="1075944"/>
                  </a:lnTo>
                  <a:lnTo>
                    <a:pt x="285750" y="1110761"/>
                  </a:lnTo>
                  <a:lnTo>
                    <a:pt x="293370" y="1104138"/>
                  </a:lnTo>
                  <a:lnTo>
                    <a:pt x="303530" y="1091565"/>
                  </a:lnTo>
                  <a:lnTo>
                    <a:pt x="308610" y="1078992"/>
                  </a:lnTo>
                  <a:close/>
                </a:path>
                <a:path w="1325245" h="1292860">
                  <a:moveTo>
                    <a:pt x="359410" y="1036320"/>
                  </a:moveTo>
                  <a:lnTo>
                    <a:pt x="327660" y="1003554"/>
                  </a:lnTo>
                  <a:lnTo>
                    <a:pt x="320040" y="995172"/>
                  </a:lnTo>
                  <a:lnTo>
                    <a:pt x="313690" y="989076"/>
                  </a:lnTo>
                  <a:lnTo>
                    <a:pt x="312420" y="985266"/>
                  </a:lnTo>
                  <a:lnTo>
                    <a:pt x="309880" y="981456"/>
                  </a:lnTo>
                  <a:lnTo>
                    <a:pt x="309880" y="1023583"/>
                  </a:lnTo>
                  <a:lnTo>
                    <a:pt x="340360" y="1054608"/>
                  </a:lnTo>
                  <a:lnTo>
                    <a:pt x="359410" y="1036320"/>
                  </a:lnTo>
                  <a:close/>
                </a:path>
                <a:path w="1325245" h="1292860">
                  <a:moveTo>
                    <a:pt x="488950" y="909066"/>
                  </a:moveTo>
                  <a:lnTo>
                    <a:pt x="483870" y="907542"/>
                  </a:lnTo>
                  <a:lnTo>
                    <a:pt x="476250" y="902970"/>
                  </a:lnTo>
                  <a:lnTo>
                    <a:pt x="472440" y="899922"/>
                  </a:lnTo>
                  <a:lnTo>
                    <a:pt x="467359" y="896112"/>
                  </a:lnTo>
                  <a:lnTo>
                    <a:pt x="461009" y="889254"/>
                  </a:lnTo>
                  <a:lnTo>
                    <a:pt x="430529" y="858774"/>
                  </a:lnTo>
                  <a:lnTo>
                    <a:pt x="424179" y="853440"/>
                  </a:lnTo>
                  <a:lnTo>
                    <a:pt x="419100" y="852678"/>
                  </a:lnTo>
                  <a:lnTo>
                    <a:pt x="415290" y="851154"/>
                  </a:lnTo>
                  <a:lnTo>
                    <a:pt x="408940" y="851154"/>
                  </a:lnTo>
                  <a:lnTo>
                    <a:pt x="403859" y="853440"/>
                  </a:lnTo>
                  <a:lnTo>
                    <a:pt x="398779" y="855606"/>
                  </a:lnTo>
                  <a:lnTo>
                    <a:pt x="369570" y="882586"/>
                  </a:lnTo>
                  <a:lnTo>
                    <a:pt x="365759" y="895350"/>
                  </a:lnTo>
                  <a:lnTo>
                    <a:pt x="364489" y="901207"/>
                  </a:lnTo>
                  <a:lnTo>
                    <a:pt x="367030" y="913780"/>
                  </a:lnTo>
                  <a:lnTo>
                    <a:pt x="369570" y="920496"/>
                  </a:lnTo>
                  <a:lnTo>
                    <a:pt x="387349" y="908494"/>
                  </a:lnTo>
                  <a:lnTo>
                    <a:pt x="387349" y="898398"/>
                  </a:lnTo>
                  <a:lnTo>
                    <a:pt x="388620" y="894588"/>
                  </a:lnTo>
                  <a:lnTo>
                    <a:pt x="388620" y="891540"/>
                  </a:lnTo>
                  <a:lnTo>
                    <a:pt x="391159" y="888492"/>
                  </a:lnTo>
                  <a:lnTo>
                    <a:pt x="393699" y="884682"/>
                  </a:lnTo>
                  <a:lnTo>
                    <a:pt x="400049" y="880110"/>
                  </a:lnTo>
                  <a:lnTo>
                    <a:pt x="403859" y="877824"/>
                  </a:lnTo>
                  <a:lnTo>
                    <a:pt x="407669" y="877062"/>
                  </a:lnTo>
                  <a:lnTo>
                    <a:pt x="410209" y="877062"/>
                  </a:lnTo>
                  <a:lnTo>
                    <a:pt x="414019" y="878586"/>
                  </a:lnTo>
                  <a:lnTo>
                    <a:pt x="416559" y="882396"/>
                  </a:lnTo>
                  <a:lnTo>
                    <a:pt x="419100" y="884682"/>
                  </a:lnTo>
                  <a:lnTo>
                    <a:pt x="419100" y="917448"/>
                  </a:lnTo>
                  <a:lnTo>
                    <a:pt x="422909" y="911352"/>
                  </a:lnTo>
                  <a:lnTo>
                    <a:pt x="430529" y="899922"/>
                  </a:lnTo>
                  <a:lnTo>
                    <a:pt x="431800" y="896874"/>
                  </a:lnTo>
                  <a:lnTo>
                    <a:pt x="439419" y="905256"/>
                  </a:lnTo>
                  <a:lnTo>
                    <a:pt x="441959" y="908304"/>
                  </a:lnTo>
                  <a:lnTo>
                    <a:pt x="443230" y="910590"/>
                  </a:lnTo>
                  <a:lnTo>
                    <a:pt x="445770" y="913638"/>
                  </a:lnTo>
                  <a:lnTo>
                    <a:pt x="445770" y="954024"/>
                  </a:lnTo>
                  <a:lnTo>
                    <a:pt x="450850" y="949452"/>
                  </a:lnTo>
                  <a:lnTo>
                    <a:pt x="453390" y="944880"/>
                  </a:lnTo>
                  <a:lnTo>
                    <a:pt x="458470" y="934212"/>
                  </a:lnTo>
                  <a:lnTo>
                    <a:pt x="458470" y="928878"/>
                  </a:lnTo>
                  <a:lnTo>
                    <a:pt x="459740" y="922020"/>
                  </a:lnTo>
                  <a:lnTo>
                    <a:pt x="459740" y="922782"/>
                  </a:lnTo>
                  <a:lnTo>
                    <a:pt x="461009" y="922782"/>
                  </a:lnTo>
                  <a:lnTo>
                    <a:pt x="466090" y="925830"/>
                  </a:lnTo>
                  <a:lnTo>
                    <a:pt x="468630" y="926592"/>
                  </a:lnTo>
                  <a:lnTo>
                    <a:pt x="469900" y="927354"/>
                  </a:lnTo>
                  <a:lnTo>
                    <a:pt x="488950" y="909066"/>
                  </a:lnTo>
                  <a:close/>
                </a:path>
                <a:path w="1325245" h="1292860">
                  <a:moveTo>
                    <a:pt x="389889" y="906780"/>
                  </a:moveTo>
                  <a:lnTo>
                    <a:pt x="388620" y="902208"/>
                  </a:lnTo>
                  <a:lnTo>
                    <a:pt x="387349" y="898398"/>
                  </a:lnTo>
                  <a:lnTo>
                    <a:pt x="387349" y="908494"/>
                  </a:lnTo>
                  <a:lnTo>
                    <a:pt x="389889" y="906780"/>
                  </a:lnTo>
                  <a:close/>
                </a:path>
                <a:path w="1325245" h="1292860">
                  <a:moveTo>
                    <a:pt x="419100" y="917448"/>
                  </a:moveTo>
                  <a:lnTo>
                    <a:pt x="419100" y="884682"/>
                  </a:lnTo>
                  <a:lnTo>
                    <a:pt x="416559" y="888682"/>
                  </a:lnTo>
                  <a:lnTo>
                    <a:pt x="414019" y="893826"/>
                  </a:lnTo>
                  <a:lnTo>
                    <a:pt x="410209" y="900112"/>
                  </a:lnTo>
                  <a:lnTo>
                    <a:pt x="405129" y="907542"/>
                  </a:lnTo>
                  <a:lnTo>
                    <a:pt x="400050" y="915162"/>
                  </a:lnTo>
                  <a:lnTo>
                    <a:pt x="393700" y="926592"/>
                  </a:lnTo>
                  <a:lnTo>
                    <a:pt x="392430" y="931926"/>
                  </a:lnTo>
                  <a:lnTo>
                    <a:pt x="392430" y="937260"/>
                  </a:lnTo>
                  <a:lnTo>
                    <a:pt x="415290" y="965454"/>
                  </a:lnTo>
                  <a:lnTo>
                    <a:pt x="415290" y="925068"/>
                  </a:lnTo>
                  <a:lnTo>
                    <a:pt x="416559" y="922020"/>
                  </a:lnTo>
                  <a:lnTo>
                    <a:pt x="419100" y="917448"/>
                  </a:lnTo>
                  <a:close/>
                </a:path>
                <a:path w="1325245" h="1292860">
                  <a:moveTo>
                    <a:pt x="445770" y="954024"/>
                  </a:moveTo>
                  <a:lnTo>
                    <a:pt x="445770" y="921258"/>
                  </a:lnTo>
                  <a:lnTo>
                    <a:pt x="444500" y="926592"/>
                  </a:lnTo>
                  <a:lnTo>
                    <a:pt x="441959" y="931164"/>
                  </a:lnTo>
                  <a:lnTo>
                    <a:pt x="439420" y="934974"/>
                  </a:lnTo>
                  <a:lnTo>
                    <a:pt x="435609" y="938022"/>
                  </a:lnTo>
                  <a:lnTo>
                    <a:pt x="431800" y="939546"/>
                  </a:lnTo>
                  <a:lnTo>
                    <a:pt x="424180" y="939546"/>
                  </a:lnTo>
                  <a:lnTo>
                    <a:pt x="420370" y="938022"/>
                  </a:lnTo>
                  <a:lnTo>
                    <a:pt x="419100" y="934974"/>
                  </a:lnTo>
                  <a:lnTo>
                    <a:pt x="415290" y="932688"/>
                  </a:lnTo>
                  <a:lnTo>
                    <a:pt x="415290" y="965454"/>
                  </a:lnTo>
                  <a:lnTo>
                    <a:pt x="422909" y="965454"/>
                  </a:lnTo>
                  <a:lnTo>
                    <a:pt x="427990" y="964311"/>
                  </a:lnTo>
                  <a:lnTo>
                    <a:pt x="434340" y="962025"/>
                  </a:lnTo>
                  <a:lnTo>
                    <a:pt x="440690" y="958596"/>
                  </a:lnTo>
                  <a:lnTo>
                    <a:pt x="445770" y="954024"/>
                  </a:lnTo>
                  <a:close/>
                </a:path>
                <a:path w="1325245" h="1292860">
                  <a:moveTo>
                    <a:pt x="461009" y="851929"/>
                  </a:moveTo>
                  <a:lnTo>
                    <a:pt x="461009" y="815340"/>
                  </a:lnTo>
                  <a:lnTo>
                    <a:pt x="449579" y="804672"/>
                  </a:lnTo>
                  <a:lnTo>
                    <a:pt x="431800" y="822198"/>
                  </a:lnTo>
                  <a:lnTo>
                    <a:pt x="461009" y="851929"/>
                  </a:lnTo>
                  <a:close/>
                </a:path>
                <a:path w="1325245" h="1292860">
                  <a:moveTo>
                    <a:pt x="568960" y="829818"/>
                  </a:moveTo>
                  <a:lnTo>
                    <a:pt x="525780" y="784860"/>
                  </a:lnTo>
                  <a:lnTo>
                    <a:pt x="515620" y="774954"/>
                  </a:lnTo>
                  <a:lnTo>
                    <a:pt x="508000" y="770382"/>
                  </a:lnTo>
                  <a:lnTo>
                    <a:pt x="504190" y="768858"/>
                  </a:lnTo>
                  <a:lnTo>
                    <a:pt x="499109" y="768858"/>
                  </a:lnTo>
                  <a:lnTo>
                    <a:pt x="495300" y="768096"/>
                  </a:lnTo>
                  <a:lnTo>
                    <a:pt x="462280" y="795718"/>
                  </a:lnTo>
                  <a:lnTo>
                    <a:pt x="459740" y="805029"/>
                  </a:lnTo>
                  <a:lnTo>
                    <a:pt x="461009" y="815340"/>
                  </a:lnTo>
                  <a:lnTo>
                    <a:pt x="461009" y="851929"/>
                  </a:lnTo>
                  <a:lnTo>
                    <a:pt x="472440" y="863563"/>
                  </a:lnTo>
                  <a:lnTo>
                    <a:pt x="472440" y="816864"/>
                  </a:lnTo>
                  <a:lnTo>
                    <a:pt x="473709" y="807720"/>
                  </a:lnTo>
                  <a:lnTo>
                    <a:pt x="476250" y="803910"/>
                  </a:lnTo>
                  <a:lnTo>
                    <a:pt x="480059" y="800862"/>
                  </a:lnTo>
                  <a:lnTo>
                    <a:pt x="482600" y="798576"/>
                  </a:lnTo>
                  <a:lnTo>
                    <a:pt x="485140" y="797052"/>
                  </a:lnTo>
                  <a:lnTo>
                    <a:pt x="491490" y="795528"/>
                  </a:lnTo>
                  <a:lnTo>
                    <a:pt x="495300" y="796290"/>
                  </a:lnTo>
                  <a:lnTo>
                    <a:pt x="500380" y="799338"/>
                  </a:lnTo>
                  <a:lnTo>
                    <a:pt x="506730" y="803910"/>
                  </a:lnTo>
                  <a:lnTo>
                    <a:pt x="514350" y="811530"/>
                  </a:lnTo>
                  <a:lnTo>
                    <a:pt x="549910" y="848868"/>
                  </a:lnTo>
                  <a:lnTo>
                    <a:pt x="568960" y="829818"/>
                  </a:lnTo>
                  <a:close/>
                </a:path>
                <a:path w="1325245" h="1292860">
                  <a:moveTo>
                    <a:pt x="521970" y="875538"/>
                  </a:moveTo>
                  <a:lnTo>
                    <a:pt x="490220" y="842772"/>
                  </a:lnTo>
                  <a:lnTo>
                    <a:pt x="482600" y="835152"/>
                  </a:lnTo>
                  <a:lnTo>
                    <a:pt x="477520" y="829056"/>
                  </a:lnTo>
                  <a:lnTo>
                    <a:pt x="474980" y="825246"/>
                  </a:lnTo>
                  <a:lnTo>
                    <a:pt x="473709" y="820674"/>
                  </a:lnTo>
                  <a:lnTo>
                    <a:pt x="472440" y="816864"/>
                  </a:lnTo>
                  <a:lnTo>
                    <a:pt x="472440" y="863563"/>
                  </a:lnTo>
                  <a:lnTo>
                    <a:pt x="502920" y="894588"/>
                  </a:lnTo>
                  <a:lnTo>
                    <a:pt x="521970" y="875538"/>
                  </a:lnTo>
                  <a:close/>
                </a:path>
                <a:path w="1325245" h="1292860">
                  <a:moveTo>
                    <a:pt x="572770" y="714908"/>
                  </a:moveTo>
                  <a:lnTo>
                    <a:pt x="572770" y="701040"/>
                  </a:lnTo>
                  <a:lnTo>
                    <a:pt x="563880" y="700873"/>
                  </a:lnTo>
                  <a:lnTo>
                    <a:pt x="532130" y="725424"/>
                  </a:lnTo>
                  <a:lnTo>
                    <a:pt x="529590" y="733448"/>
                  </a:lnTo>
                  <a:lnTo>
                    <a:pt x="529590" y="742188"/>
                  </a:lnTo>
                  <a:lnTo>
                    <a:pt x="530860" y="751332"/>
                  </a:lnTo>
                  <a:lnTo>
                    <a:pt x="534670" y="760476"/>
                  </a:lnTo>
                  <a:lnTo>
                    <a:pt x="539750" y="769620"/>
                  </a:lnTo>
                  <a:lnTo>
                    <a:pt x="548640" y="778764"/>
                  </a:lnTo>
                  <a:lnTo>
                    <a:pt x="553720" y="784113"/>
                  </a:lnTo>
                  <a:lnTo>
                    <a:pt x="553720" y="730758"/>
                  </a:lnTo>
                  <a:lnTo>
                    <a:pt x="556260" y="725424"/>
                  </a:lnTo>
                  <a:lnTo>
                    <a:pt x="565150" y="716280"/>
                  </a:lnTo>
                  <a:lnTo>
                    <a:pt x="571500" y="714756"/>
                  </a:lnTo>
                  <a:lnTo>
                    <a:pt x="572770" y="714908"/>
                  </a:lnTo>
                  <a:close/>
                </a:path>
                <a:path w="1325245" h="1292860">
                  <a:moveTo>
                    <a:pt x="655320" y="745998"/>
                  </a:moveTo>
                  <a:lnTo>
                    <a:pt x="556260" y="646176"/>
                  </a:lnTo>
                  <a:lnTo>
                    <a:pt x="537210" y="664464"/>
                  </a:lnTo>
                  <a:lnTo>
                    <a:pt x="572770" y="701040"/>
                  </a:lnTo>
                  <a:lnTo>
                    <a:pt x="572770" y="714908"/>
                  </a:lnTo>
                  <a:lnTo>
                    <a:pt x="599440" y="728472"/>
                  </a:lnTo>
                  <a:lnTo>
                    <a:pt x="607060" y="736092"/>
                  </a:lnTo>
                  <a:lnTo>
                    <a:pt x="610870" y="742950"/>
                  </a:lnTo>
                  <a:lnTo>
                    <a:pt x="613410" y="756666"/>
                  </a:lnTo>
                  <a:lnTo>
                    <a:pt x="613410" y="789317"/>
                  </a:lnTo>
                  <a:lnTo>
                    <a:pt x="615950" y="787146"/>
                  </a:lnTo>
                  <a:lnTo>
                    <a:pt x="619760" y="783336"/>
                  </a:lnTo>
                  <a:lnTo>
                    <a:pt x="622300" y="778002"/>
                  </a:lnTo>
                  <a:lnTo>
                    <a:pt x="624840" y="771906"/>
                  </a:lnTo>
                  <a:lnTo>
                    <a:pt x="626110" y="769239"/>
                  </a:lnTo>
                  <a:lnTo>
                    <a:pt x="626110" y="752856"/>
                  </a:lnTo>
                  <a:lnTo>
                    <a:pt x="636270" y="763524"/>
                  </a:lnTo>
                  <a:lnTo>
                    <a:pt x="655320" y="745998"/>
                  </a:lnTo>
                  <a:close/>
                </a:path>
                <a:path w="1325245" h="1292860">
                  <a:moveTo>
                    <a:pt x="613410" y="789317"/>
                  </a:moveTo>
                  <a:lnTo>
                    <a:pt x="613410" y="756666"/>
                  </a:lnTo>
                  <a:lnTo>
                    <a:pt x="610870" y="762762"/>
                  </a:lnTo>
                  <a:lnTo>
                    <a:pt x="605790" y="766572"/>
                  </a:lnTo>
                  <a:lnTo>
                    <a:pt x="600710" y="771906"/>
                  </a:lnTo>
                  <a:lnTo>
                    <a:pt x="594360" y="774192"/>
                  </a:lnTo>
                  <a:lnTo>
                    <a:pt x="586740" y="771906"/>
                  </a:lnTo>
                  <a:lnTo>
                    <a:pt x="580390" y="770382"/>
                  </a:lnTo>
                  <a:lnTo>
                    <a:pt x="553720" y="730758"/>
                  </a:lnTo>
                  <a:lnTo>
                    <a:pt x="553720" y="784113"/>
                  </a:lnTo>
                  <a:lnTo>
                    <a:pt x="556260" y="786788"/>
                  </a:lnTo>
                  <a:lnTo>
                    <a:pt x="565150" y="792670"/>
                  </a:lnTo>
                  <a:lnTo>
                    <a:pt x="575310" y="796551"/>
                  </a:lnTo>
                  <a:lnTo>
                    <a:pt x="584200" y="798576"/>
                  </a:lnTo>
                  <a:lnTo>
                    <a:pt x="593090" y="798290"/>
                  </a:lnTo>
                  <a:lnTo>
                    <a:pt x="601980" y="796290"/>
                  </a:lnTo>
                  <a:lnTo>
                    <a:pt x="609600" y="792575"/>
                  </a:lnTo>
                  <a:lnTo>
                    <a:pt x="613410" y="789317"/>
                  </a:lnTo>
                  <a:close/>
                </a:path>
                <a:path w="1325245" h="1292860">
                  <a:moveTo>
                    <a:pt x="723900" y="660654"/>
                  </a:moveTo>
                  <a:lnTo>
                    <a:pt x="706120" y="622554"/>
                  </a:lnTo>
                  <a:lnTo>
                    <a:pt x="670560" y="606552"/>
                  </a:lnTo>
                  <a:lnTo>
                    <a:pt x="659130" y="607111"/>
                  </a:lnTo>
                  <a:lnTo>
                    <a:pt x="623570" y="633031"/>
                  </a:lnTo>
                  <a:lnTo>
                    <a:pt x="615950" y="652260"/>
                  </a:lnTo>
                  <a:lnTo>
                    <a:pt x="615950" y="665666"/>
                  </a:lnTo>
                  <a:lnTo>
                    <a:pt x="618490" y="672084"/>
                  </a:lnTo>
                  <a:lnTo>
                    <a:pt x="619760" y="678668"/>
                  </a:lnTo>
                  <a:lnTo>
                    <a:pt x="640080" y="703249"/>
                  </a:lnTo>
                  <a:lnTo>
                    <a:pt x="640080" y="648462"/>
                  </a:lnTo>
                  <a:lnTo>
                    <a:pt x="642620" y="642366"/>
                  </a:lnTo>
                  <a:lnTo>
                    <a:pt x="647700" y="637794"/>
                  </a:lnTo>
                  <a:lnTo>
                    <a:pt x="652780" y="632460"/>
                  </a:lnTo>
                  <a:lnTo>
                    <a:pt x="659130" y="630174"/>
                  </a:lnTo>
                  <a:lnTo>
                    <a:pt x="694690" y="649224"/>
                  </a:lnTo>
                  <a:lnTo>
                    <a:pt x="698500" y="656844"/>
                  </a:lnTo>
                  <a:lnTo>
                    <a:pt x="698500" y="704321"/>
                  </a:lnTo>
                  <a:lnTo>
                    <a:pt x="702310" y="701956"/>
                  </a:lnTo>
                  <a:lnTo>
                    <a:pt x="707390" y="697230"/>
                  </a:lnTo>
                  <a:lnTo>
                    <a:pt x="713740" y="689264"/>
                  </a:lnTo>
                  <a:lnTo>
                    <a:pt x="718820" y="680370"/>
                  </a:lnTo>
                  <a:lnTo>
                    <a:pt x="722630" y="670762"/>
                  </a:lnTo>
                  <a:lnTo>
                    <a:pt x="723900" y="660654"/>
                  </a:lnTo>
                  <a:close/>
                </a:path>
                <a:path w="1325245" h="1292860">
                  <a:moveTo>
                    <a:pt x="627380" y="766572"/>
                  </a:moveTo>
                  <a:lnTo>
                    <a:pt x="627380" y="759714"/>
                  </a:lnTo>
                  <a:lnTo>
                    <a:pt x="626110" y="752856"/>
                  </a:lnTo>
                  <a:lnTo>
                    <a:pt x="626110" y="769239"/>
                  </a:lnTo>
                  <a:lnTo>
                    <a:pt x="627380" y="766572"/>
                  </a:lnTo>
                  <a:close/>
                </a:path>
                <a:path w="1325245" h="1292860">
                  <a:moveTo>
                    <a:pt x="698500" y="704321"/>
                  </a:moveTo>
                  <a:lnTo>
                    <a:pt x="698500" y="671322"/>
                  </a:lnTo>
                  <a:lnTo>
                    <a:pt x="697230" y="677418"/>
                  </a:lnTo>
                  <a:lnTo>
                    <a:pt x="690880" y="681990"/>
                  </a:lnTo>
                  <a:lnTo>
                    <a:pt x="687070" y="686562"/>
                  </a:lnTo>
                  <a:lnTo>
                    <a:pt x="680720" y="688848"/>
                  </a:lnTo>
                  <a:lnTo>
                    <a:pt x="673100" y="688848"/>
                  </a:lnTo>
                  <a:lnTo>
                    <a:pt x="641350" y="662940"/>
                  </a:lnTo>
                  <a:lnTo>
                    <a:pt x="641350" y="655320"/>
                  </a:lnTo>
                  <a:lnTo>
                    <a:pt x="640080" y="648462"/>
                  </a:lnTo>
                  <a:lnTo>
                    <a:pt x="640080" y="703249"/>
                  </a:lnTo>
                  <a:lnTo>
                    <a:pt x="643890" y="705993"/>
                  </a:lnTo>
                  <a:lnTo>
                    <a:pt x="650240" y="709422"/>
                  </a:lnTo>
                  <a:lnTo>
                    <a:pt x="656590" y="711708"/>
                  </a:lnTo>
                  <a:lnTo>
                    <a:pt x="662940" y="713422"/>
                  </a:lnTo>
                  <a:lnTo>
                    <a:pt x="670560" y="713994"/>
                  </a:lnTo>
                  <a:lnTo>
                    <a:pt x="676910" y="713422"/>
                  </a:lnTo>
                  <a:lnTo>
                    <a:pt x="683260" y="711708"/>
                  </a:lnTo>
                  <a:lnTo>
                    <a:pt x="689610" y="709124"/>
                  </a:lnTo>
                  <a:lnTo>
                    <a:pt x="695960" y="705897"/>
                  </a:lnTo>
                  <a:lnTo>
                    <a:pt x="698500" y="704321"/>
                  </a:lnTo>
                  <a:close/>
                </a:path>
                <a:path w="1325245" h="1292860">
                  <a:moveTo>
                    <a:pt x="820419" y="582930"/>
                  </a:moveTo>
                  <a:lnTo>
                    <a:pt x="815340" y="581406"/>
                  </a:lnTo>
                  <a:lnTo>
                    <a:pt x="803910" y="574548"/>
                  </a:lnTo>
                  <a:lnTo>
                    <a:pt x="792480" y="563880"/>
                  </a:lnTo>
                  <a:lnTo>
                    <a:pt x="770890" y="541020"/>
                  </a:lnTo>
                  <a:lnTo>
                    <a:pt x="761999" y="532638"/>
                  </a:lnTo>
                  <a:lnTo>
                    <a:pt x="755649" y="528066"/>
                  </a:lnTo>
                  <a:lnTo>
                    <a:pt x="750569" y="526542"/>
                  </a:lnTo>
                  <a:lnTo>
                    <a:pt x="746759" y="525018"/>
                  </a:lnTo>
                  <a:lnTo>
                    <a:pt x="740409" y="525018"/>
                  </a:lnTo>
                  <a:lnTo>
                    <a:pt x="730249" y="529590"/>
                  </a:lnTo>
                  <a:lnTo>
                    <a:pt x="701040" y="556545"/>
                  </a:lnTo>
                  <a:lnTo>
                    <a:pt x="697230" y="569214"/>
                  </a:lnTo>
                  <a:lnTo>
                    <a:pt x="695960" y="575179"/>
                  </a:lnTo>
                  <a:lnTo>
                    <a:pt x="698500" y="587966"/>
                  </a:lnTo>
                  <a:lnTo>
                    <a:pt x="701040" y="594360"/>
                  </a:lnTo>
                  <a:lnTo>
                    <a:pt x="718820" y="582358"/>
                  </a:lnTo>
                  <a:lnTo>
                    <a:pt x="718820" y="572262"/>
                  </a:lnTo>
                  <a:lnTo>
                    <a:pt x="720090" y="566166"/>
                  </a:lnTo>
                  <a:lnTo>
                    <a:pt x="722630" y="562356"/>
                  </a:lnTo>
                  <a:lnTo>
                    <a:pt x="731520" y="553974"/>
                  </a:lnTo>
                  <a:lnTo>
                    <a:pt x="735330" y="551688"/>
                  </a:lnTo>
                  <a:lnTo>
                    <a:pt x="739140" y="551688"/>
                  </a:lnTo>
                  <a:lnTo>
                    <a:pt x="741680" y="550926"/>
                  </a:lnTo>
                  <a:lnTo>
                    <a:pt x="745490" y="553212"/>
                  </a:lnTo>
                  <a:lnTo>
                    <a:pt x="750570" y="558546"/>
                  </a:lnTo>
                  <a:lnTo>
                    <a:pt x="750570" y="592074"/>
                  </a:lnTo>
                  <a:lnTo>
                    <a:pt x="754380" y="585216"/>
                  </a:lnTo>
                  <a:lnTo>
                    <a:pt x="758190" y="579120"/>
                  </a:lnTo>
                  <a:lnTo>
                    <a:pt x="762000" y="574548"/>
                  </a:lnTo>
                  <a:lnTo>
                    <a:pt x="763270" y="570738"/>
                  </a:lnTo>
                  <a:lnTo>
                    <a:pt x="770890" y="579120"/>
                  </a:lnTo>
                  <a:lnTo>
                    <a:pt x="773430" y="582930"/>
                  </a:lnTo>
                  <a:lnTo>
                    <a:pt x="774700" y="585216"/>
                  </a:lnTo>
                  <a:lnTo>
                    <a:pt x="777240" y="588264"/>
                  </a:lnTo>
                  <a:lnTo>
                    <a:pt x="777240" y="627888"/>
                  </a:lnTo>
                  <a:lnTo>
                    <a:pt x="782320" y="624078"/>
                  </a:lnTo>
                  <a:lnTo>
                    <a:pt x="784860" y="618744"/>
                  </a:lnTo>
                  <a:lnTo>
                    <a:pt x="787400" y="614172"/>
                  </a:lnTo>
                  <a:lnTo>
                    <a:pt x="789940" y="608838"/>
                  </a:lnTo>
                  <a:lnTo>
                    <a:pt x="791210" y="596646"/>
                  </a:lnTo>
                  <a:lnTo>
                    <a:pt x="793750" y="598170"/>
                  </a:lnTo>
                  <a:lnTo>
                    <a:pt x="797560" y="599694"/>
                  </a:lnTo>
                  <a:lnTo>
                    <a:pt x="801370" y="601980"/>
                  </a:lnTo>
                  <a:lnTo>
                    <a:pt x="820419" y="582930"/>
                  </a:lnTo>
                  <a:close/>
                </a:path>
                <a:path w="1325245" h="1292860">
                  <a:moveTo>
                    <a:pt x="721360" y="580644"/>
                  </a:moveTo>
                  <a:lnTo>
                    <a:pt x="720090" y="576072"/>
                  </a:lnTo>
                  <a:lnTo>
                    <a:pt x="718820" y="572262"/>
                  </a:lnTo>
                  <a:lnTo>
                    <a:pt x="718820" y="582358"/>
                  </a:lnTo>
                  <a:lnTo>
                    <a:pt x="721360" y="580644"/>
                  </a:lnTo>
                  <a:close/>
                </a:path>
                <a:path w="1325245" h="1292860">
                  <a:moveTo>
                    <a:pt x="750570" y="592074"/>
                  </a:moveTo>
                  <a:lnTo>
                    <a:pt x="750570" y="558546"/>
                  </a:lnTo>
                  <a:lnTo>
                    <a:pt x="748030" y="562546"/>
                  </a:lnTo>
                  <a:lnTo>
                    <a:pt x="745490" y="567690"/>
                  </a:lnTo>
                  <a:lnTo>
                    <a:pt x="741680" y="573976"/>
                  </a:lnTo>
                  <a:lnTo>
                    <a:pt x="723900" y="605790"/>
                  </a:lnTo>
                  <a:lnTo>
                    <a:pt x="723900" y="611124"/>
                  </a:lnTo>
                  <a:lnTo>
                    <a:pt x="726440" y="621792"/>
                  </a:lnTo>
                  <a:lnTo>
                    <a:pt x="728980" y="626364"/>
                  </a:lnTo>
                  <a:lnTo>
                    <a:pt x="739140" y="636270"/>
                  </a:lnTo>
                  <a:lnTo>
                    <a:pt x="746760" y="639318"/>
                  </a:lnTo>
                  <a:lnTo>
                    <a:pt x="746760" y="598932"/>
                  </a:lnTo>
                  <a:lnTo>
                    <a:pt x="750570" y="592074"/>
                  </a:lnTo>
                  <a:close/>
                </a:path>
                <a:path w="1325245" h="1292860">
                  <a:moveTo>
                    <a:pt x="900430" y="504444"/>
                  </a:moveTo>
                  <a:lnTo>
                    <a:pt x="858519" y="461772"/>
                  </a:lnTo>
                  <a:lnTo>
                    <a:pt x="852169" y="455676"/>
                  </a:lnTo>
                  <a:lnTo>
                    <a:pt x="847089" y="451104"/>
                  </a:lnTo>
                  <a:lnTo>
                    <a:pt x="843280" y="448818"/>
                  </a:lnTo>
                  <a:lnTo>
                    <a:pt x="839469" y="445770"/>
                  </a:lnTo>
                  <a:lnTo>
                    <a:pt x="835659" y="444246"/>
                  </a:lnTo>
                  <a:lnTo>
                    <a:pt x="831850" y="443484"/>
                  </a:lnTo>
                  <a:lnTo>
                    <a:pt x="826769" y="442722"/>
                  </a:lnTo>
                  <a:lnTo>
                    <a:pt x="822959" y="443484"/>
                  </a:lnTo>
                  <a:lnTo>
                    <a:pt x="793749" y="469201"/>
                  </a:lnTo>
                  <a:lnTo>
                    <a:pt x="791209" y="477631"/>
                  </a:lnTo>
                  <a:lnTo>
                    <a:pt x="791209" y="486917"/>
                  </a:lnTo>
                  <a:lnTo>
                    <a:pt x="755649" y="450342"/>
                  </a:lnTo>
                  <a:lnTo>
                    <a:pt x="736599" y="469392"/>
                  </a:lnTo>
                  <a:lnTo>
                    <a:pt x="803909" y="538100"/>
                  </a:lnTo>
                  <a:lnTo>
                    <a:pt x="803909" y="489966"/>
                  </a:lnTo>
                  <a:lnTo>
                    <a:pt x="805179" y="486156"/>
                  </a:lnTo>
                  <a:lnTo>
                    <a:pt x="805179" y="482345"/>
                  </a:lnTo>
                  <a:lnTo>
                    <a:pt x="807719" y="478536"/>
                  </a:lnTo>
                  <a:lnTo>
                    <a:pt x="811529" y="475488"/>
                  </a:lnTo>
                  <a:lnTo>
                    <a:pt x="812799" y="472440"/>
                  </a:lnTo>
                  <a:lnTo>
                    <a:pt x="816609" y="470916"/>
                  </a:lnTo>
                  <a:lnTo>
                    <a:pt x="819150" y="470154"/>
                  </a:lnTo>
                  <a:lnTo>
                    <a:pt x="825500" y="470154"/>
                  </a:lnTo>
                  <a:lnTo>
                    <a:pt x="830580" y="473202"/>
                  </a:lnTo>
                  <a:lnTo>
                    <a:pt x="843280" y="484631"/>
                  </a:lnTo>
                  <a:lnTo>
                    <a:pt x="881380" y="523494"/>
                  </a:lnTo>
                  <a:lnTo>
                    <a:pt x="900430" y="504444"/>
                  </a:lnTo>
                  <a:close/>
                </a:path>
                <a:path w="1325245" h="1292860">
                  <a:moveTo>
                    <a:pt x="777240" y="627888"/>
                  </a:moveTo>
                  <a:lnTo>
                    <a:pt x="777240" y="595884"/>
                  </a:lnTo>
                  <a:lnTo>
                    <a:pt x="775970" y="601218"/>
                  </a:lnTo>
                  <a:lnTo>
                    <a:pt x="773430" y="605790"/>
                  </a:lnTo>
                  <a:lnTo>
                    <a:pt x="770890" y="608838"/>
                  </a:lnTo>
                  <a:lnTo>
                    <a:pt x="767080" y="611886"/>
                  </a:lnTo>
                  <a:lnTo>
                    <a:pt x="763270" y="613410"/>
                  </a:lnTo>
                  <a:lnTo>
                    <a:pt x="755650" y="613410"/>
                  </a:lnTo>
                  <a:lnTo>
                    <a:pt x="751840" y="611886"/>
                  </a:lnTo>
                  <a:lnTo>
                    <a:pt x="746760" y="606552"/>
                  </a:lnTo>
                  <a:lnTo>
                    <a:pt x="746760" y="639318"/>
                  </a:lnTo>
                  <a:lnTo>
                    <a:pt x="754380" y="639318"/>
                  </a:lnTo>
                  <a:lnTo>
                    <a:pt x="759460" y="638603"/>
                  </a:lnTo>
                  <a:lnTo>
                    <a:pt x="765810" y="636460"/>
                  </a:lnTo>
                  <a:lnTo>
                    <a:pt x="772160" y="632888"/>
                  </a:lnTo>
                  <a:lnTo>
                    <a:pt x="777240" y="627888"/>
                  </a:lnTo>
                  <a:close/>
                </a:path>
                <a:path w="1325245" h="1292860">
                  <a:moveTo>
                    <a:pt x="853440" y="550164"/>
                  </a:moveTo>
                  <a:lnTo>
                    <a:pt x="811529" y="508254"/>
                  </a:lnTo>
                  <a:lnTo>
                    <a:pt x="807719" y="502920"/>
                  </a:lnTo>
                  <a:lnTo>
                    <a:pt x="805179" y="498348"/>
                  </a:lnTo>
                  <a:lnTo>
                    <a:pt x="803909" y="494538"/>
                  </a:lnTo>
                  <a:lnTo>
                    <a:pt x="803909" y="538100"/>
                  </a:lnTo>
                  <a:lnTo>
                    <a:pt x="834390" y="569214"/>
                  </a:lnTo>
                  <a:lnTo>
                    <a:pt x="853440" y="550164"/>
                  </a:lnTo>
                  <a:close/>
                </a:path>
                <a:path w="1325245" h="1292860">
                  <a:moveTo>
                    <a:pt x="968502" y="417809"/>
                  </a:moveTo>
                  <a:lnTo>
                    <a:pt x="968502" y="387096"/>
                  </a:lnTo>
                  <a:lnTo>
                    <a:pt x="870204" y="338328"/>
                  </a:lnTo>
                  <a:lnTo>
                    <a:pt x="848106" y="359664"/>
                  </a:lnTo>
                  <a:lnTo>
                    <a:pt x="968502" y="417809"/>
                  </a:lnTo>
                  <a:close/>
                </a:path>
                <a:path w="1325245" h="1292860">
                  <a:moveTo>
                    <a:pt x="1003554" y="403098"/>
                  </a:moveTo>
                  <a:lnTo>
                    <a:pt x="941069" y="268224"/>
                  </a:lnTo>
                  <a:lnTo>
                    <a:pt x="919734" y="288798"/>
                  </a:lnTo>
                  <a:lnTo>
                    <a:pt x="968502" y="387096"/>
                  </a:lnTo>
                  <a:lnTo>
                    <a:pt x="968502" y="417809"/>
                  </a:lnTo>
                  <a:lnTo>
                    <a:pt x="982218" y="424434"/>
                  </a:lnTo>
                  <a:lnTo>
                    <a:pt x="1003554" y="403098"/>
                  </a:lnTo>
                  <a:close/>
                </a:path>
                <a:path w="1325245" h="1292860">
                  <a:moveTo>
                    <a:pt x="1104900" y="304038"/>
                  </a:moveTo>
                  <a:lnTo>
                    <a:pt x="1099566" y="301752"/>
                  </a:lnTo>
                  <a:lnTo>
                    <a:pt x="1095756" y="300228"/>
                  </a:lnTo>
                  <a:lnTo>
                    <a:pt x="1091946" y="297180"/>
                  </a:lnTo>
                  <a:lnTo>
                    <a:pt x="1088136" y="294894"/>
                  </a:lnTo>
                  <a:lnTo>
                    <a:pt x="1083564" y="290322"/>
                  </a:lnTo>
                  <a:lnTo>
                    <a:pt x="1076706" y="284226"/>
                  </a:lnTo>
                  <a:lnTo>
                    <a:pt x="1055370" y="261366"/>
                  </a:lnTo>
                  <a:lnTo>
                    <a:pt x="1046988" y="253746"/>
                  </a:lnTo>
                  <a:lnTo>
                    <a:pt x="1040892" y="248412"/>
                  </a:lnTo>
                  <a:lnTo>
                    <a:pt x="1035558" y="246888"/>
                  </a:lnTo>
                  <a:lnTo>
                    <a:pt x="1030986" y="245364"/>
                  </a:lnTo>
                  <a:lnTo>
                    <a:pt x="997458" y="263652"/>
                  </a:lnTo>
                  <a:lnTo>
                    <a:pt x="980563" y="295858"/>
                  </a:lnTo>
                  <a:lnTo>
                    <a:pt x="981360" y="302228"/>
                  </a:lnTo>
                  <a:lnTo>
                    <a:pt x="983158" y="308740"/>
                  </a:lnTo>
                  <a:lnTo>
                    <a:pt x="986028" y="315468"/>
                  </a:lnTo>
                  <a:lnTo>
                    <a:pt x="1003554" y="303134"/>
                  </a:lnTo>
                  <a:lnTo>
                    <a:pt x="1003554" y="292608"/>
                  </a:lnTo>
                  <a:lnTo>
                    <a:pt x="1005078" y="286512"/>
                  </a:lnTo>
                  <a:lnTo>
                    <a:pt x="1007364" y="283464"/>
                  </a:lnTo>
                  <a:lnTo>
                    <a:pt x="1010412" y="279654"/>
                  </a:lnTo>
                  <a:lnTo>
                    <a:pt x="1015746" y="275082"/>
                  </a:lnTo>
                  <a:lnTo>
                    <a:pt x="1019556" y="272034"/>
                  </a:lnTo>
                  <a:lnTo>
                    <a:pt x="1026414" y="272034"/>
                  </a:lnTo>
                  <a:lnTo>
                    <a:pt x="1030224" y="273558"/>
                  </a:lnTo>
                  <a:lnTo>
                    <a:pt x="1033272" y="277368"/>
                  </a:lnTo>
                  <a:lnTo>
                    <a:pt x="1035558" y="278892"/>
                  </a:lnTo>
                  <a:lnTo>
                    <a:pt x="1035558" y="311200"/>
                  </a:lnTo>
                  <a:lnTo>
                    <a:pt x="1038606" y="306324"/>
                  </a:lnTo>
                  <a:lnTo>
                    <a:pt x="1046226" y="294894"/>
                  </a:lnTo>
                  <a:lnTo>
                    <a:pt x="1062228" y="312420"/>
                  </a:lnTo>
                  <a:lnTo>
                    <a:pt x="1062228" y="348234"/>
                  </a:lnTo>
                  <a:lnTo>
                    <a:pt x="1066800" y="344424"/>
                  </a:lnTo>
                  <a:lnTo>
                    <a:pt x="1069848" y="339852"/>
                  </a:lnTo>
                  <a:lnTo>
                    <a:pt x="1074420" y="329184"/>
                  </a:lnTo>
                  <a:lnTo>
                    <a:pt x="1075944" y="316992"/>
                  </a:lnTo>
                  <a:lnTo>
                    <a:pt x="1076706" y="317754"/>
                  </a:lnTo>
                  <a:lnTo>
                    <a:pt x="1085850" y="322326"/>
                  </a:lnTo>
                  <a:lnTo>
                    <a:pt x="1104900" y="304038"/>
                  </a:lnTo>
                  <a:close/>
                </a:path>
                <a:path w="1325245" h="1292860">
                  <a:moveTo>
                    <a:pt x="1006602" y="300990"/>
                  </a:moveTo>
                  <a:lnTo>
                    <a:pt x="1004316" y="296418"/>
                  </a:lnTo>
                  <a:lnTo>
                    <a:pt x="1003554" y="292608"/>
                  </a:lnTo>
                  <a:lnTo>
                    <a:pt x="1003554" y="303134"/>
                  </a:lnTo>
                  <a:lnTo>
                    <a:pt x="1006602" y="300990"/>
                  </a:lnTo>
                  <a:close/>
                </a:path>
                <a:path w="1325245" h="1292860">
                  <a:moveTo>
                    <a:pt x="1035558" y="311200"/>
                  </a:moveTo>
                  <a:lnTo>
                    <a:pt x="1035558" y="278892"/>
                  </a:lnTo>
                  <a:lnTo>
                    <a:pt x="1033402" y="283321"/>
                  </a:lnTo>
                  <a:lnTo>
                    <a:pt x="1030319" y="288607"/>
                  </a:lnTo>
                  <a:lnTo>
                    <a:pt x="1026235" y="294751"/>
                  </a:lnTo>
                  <a:lnTo>
                    <a:pt x="1021080" y="301752"/>
                  </a:lnTo>
                  <a:lnTo>
                    <a:pt x="1015746" y="310134"/>
                  </a:lnTo>
                  <a:lnTo>
                    <a:pt x="1012697" y="316230"/>
                  </a:lnTo>
                  <a:lnTo>
                    <a:pt x="1010412" y="321564"/>
                  </a:lnTo>
                  <a:lnTo>
                    <a:pt x="1008888" y="326898"/>
                  </a:lnTo>
                  <a:lnTo>
                    <a:pt x="1008126" y="332232"/>
                  </a:lnTo>
                  <a:lnTo>
                    <a:pt x="1009650" y="336804"/>
                  </a:lnTo>
                  <a:lnTo>
                    <a:pt x="1010412" y="342138"/>
                  </a:lnTo>
                  <a:lnTo>
                    <a:pt x="1013460" y="346710"/>
                  </a:lnTo>
                  <a:lnTo>
                    <a:pt x="1017269" y="350520"/>
                  </a:lnTo>
                  <a:lnTo>
                    <a:pt x="1023366" y="357378"/>
                  </a:lnTo>
                  <a:lnTo>
                    <a:pt x="1030986" y="359664"/>
                  </a:lnTo>
                  <a:lnTo>
                    <a:pt x="1030986" y="323850"/>
                  </a:lnTo>
                  <a:lnTo>
                    <a:pt x="1031747" y="319278"/>
                  </a:lnTo>
                  <a:lnTo>
                    <a:pt x="1032510" y="316992"/>
                  </a:lnTo>
                  <a:lnTo>
                    <a:pt x="1034796" y="312420"/>
                  </a:lnTo>
                  <a:lnTo>
                    <a:pt x="1035558" y="311200"/>
                  </a:lnTo>
                  <a:close/>
                </a:path>
                <a:path w="1325245" h="1292860">
                  <a:moveTo>
                    <a:pt x="1138428" y="270510"/>
                  </a:moveTo>
                  <a:lnTo>
                    <a:pt x="1040130" y="170688"/>
                  </a:lnTo>
                  <a:lnTo>
                    <a:pt x="1021080" y="188976"/>
                  </a:lnTo>
                  <a:lnTo>
                    <a:pt x="1119378" y="289560"/>
                  </a:lnTo>
                  <a:lnTo>
                    <a:pt x="1138428" y="270510"/>
                  </a:lnTo>
                  <a:close/>
                </a:path>
                <a:path w="1325245" h="1292860">
                  <a:moveTo>
                    <a:pt x="1062228" y="348234"/>
                  </a:moveTo>
                  <a:lnTo>
                    <a:pt x="1062228" y="312420"/>
                  </a:lnTo>
                  <a:lnTo>
                    <a:pt x="1061466" y="316230"/>
                  </a:lnTo>
                  <a:lnTo>
                    <a:pt x="1060704" y="321564"/>
                  </a:lnTo>
                  <a:lnTo>
                    <a:pt x="1058418" y="326136"/>
                  </a:lnTo>
                  <a:lnTo>
                    <a:pt x="1054608" y="329184"/>
                  </a:lnTo>
                  <a:lnTo>
                    <a:pt x="1051560" y="332232"/>
                  </a:lnTo>
                  <a:lnTo>
                    <a:pt x="1048512" y="333756"/>
                  </a:lnTo>
                  <a:lnTo>
                    <a:pt x="1040892" y="333756"/>
                  </a:lnTo>
                  <a:lnTo>
                    <a:pt x="1037082" y="332994"/>
                  </a:lnTo>
                  <a:lnTo>
                    <a:pt x="1034796" y="329946"/>
                  </a:lnTo>
                  <a:lnTo>
                    <a:pt x="1031747" y="327660"/>
                  </a:lnTo>
                  <a:lnTo>
                    <a:pt x="1030986" y="323850"/>
                  </a:lnTo>
                  <a:lnTo>
                    <a:pt x="1030986" y="359664"/>
                  </a:lnTo>
                  <a:lnTo>
                    <a:pt x="1038606" y="359664"/>
                  </a:lnTo>
                  <a:lnTo>
                    <a:pt x="1044868" y="358949"/>
                  </a:lnTo>
                  <a:lnTo>
                    <a:pt x="1050988" y="356806"/>
                  </a:lnTo>
                  <a:lnTo>
                    <a:pt x="1056822" y="353234"/>
                  </a:lnTo>
                  <a:lnTo>
                    <a:pt x="1062228" y="348234"/>
                  </a:lnTo>
                  <a:close/>
                </a:path>
                <a:path w="1325245" h="1292860">
                  <a:moveTo>
                    <a:pt x="1177290" y="232410"/>
                  </a:moveTo>
                  <a:lnTo>
                    <a:pt x="1078992" y="132588"/>
                  </a:lnTo>
                  <a:lnTo>
                    <a:pt x="1059942" y="151638"/>
                  </a:lnTo>
                  <a:lnTo>
                    <a:pt x="1158240" y="251460"/>
                  </a:lnTo>
                  <a:lnTo>
                    <a:pt x="1177290" y="232410"/>
                  </a:lnTo>
                  <a:close/>
                </a:path>
                <a:path w="1325245" h="1292860">
                  <a:moveTo>
                    <a:pt x="1228344" y="121920"/>
                  </a:moveTo>
                  <a:lnTo>
                    <a:pt x="1218057" y="111894"/>
                  </a:lnTo>
                  <a:lnTo>
                    <a:pt x="1207770" y="104584"/>
                  </a:lnTo>
                  <a:lnTo>
                    <a:pt x="1197483" y="99845"/>
                  </a:lnTo>
                  <a:lnTo>
                    <a:pt x="1187196" y="97536"/>
                  </a:lnTo>
                  <a:lnTo>
                    <a:pt x="1177635" y="97976"/>
                  </a:lnTo>
                  <a:lnTo>
                    <a:pt x="1145381" y="119610"/>
                  </a:lnTo>
                  <a:lnTo>
                    <a:pt x="1137666" y="145542"/>
                  </a:lnTo>
                  <a:lnTo>
                    <a:pt x="1139237" y="155233"/>
                  </a:lnTo>
                  <a:lnTo>
                    <a:pt x="1142809" y="164782"/>
                  </a:lnTo>
                  <a:lnTo>
                    <a:pt x="1148381" y="174045"/>
                  </a:lnTo>
                  <a:lnTo>
                    <a:pt x="1155954" y="182880"/>
                  </a:lnTo>
                  <a:lnTo>
                    <a:pt x="1161288" y="187836"/>
                  </a:lnTo>
                  <a:lnTo>
                    <a:pt x="1161288" y="134874"/>
                  </a:lnTo>
                  <a:lnTo>
                    <a:pt x="1162812" y="129540"/>
                  </a:lnTo>
                  <a:lnTo>
                    <a:pt x="1167384" y="125730"/>
                  </a:lnTo>
                  <a:lnTo>
                    <a:pt x="1171194" y="121920"/>
                  </a:lnTo>
                  <a:lnTo>
                    <a:pt x="1175766" y="120396"/>
                  </a:lnTo>
                  <a:lnTo>
                    <a:pt x="1187196" y="120396"/>
                  </a:lnTo>
                  <a:lnTo>
                    <a:pt x="1192530" y="123444"/>
                  </a:lnTo>
                  <a:lnTo>
                    <a:pt x="1197864" y="128778"/>
                  </a:lnTo>
                  <a:lnTo>
                    <a:pt x="1197864" y="151916"/>
                  </a:lnTo>
                  <a:lnTo>
                    <a:pt x="1228344" y="121920"/>
                  </a:lnTo>
                  <a:close/>
                </a:path>
                <a:path w="1325245" h="1292860">
                  <a:moveTo>
                    <a:pt x="1197864" y="151916"/>
                  </a:moveTo>
                  <a:lnTo>
                    <a:pt x="1197864" y="128778"/>
                  </a:lnTo>
                  <a:lnTo>
                    <a:pt x="1169670" y="156972"/>
                  </a:lnTo>
                  <a:lnTo>
                    <a:pt x="1164336" y="151638"/>
                  </a:lnTo>
                  <a:lnTo>
                    <a:pt x="1161288" y="146304"/>
                  </a:lnTo>
                  <a:lnTo>
                    <a:pt x="1161288" y="187836"/>
                  </a:lnTo>
                  <a:lnTo>
                    <a:pt x="1163526" y="189916"/>
                  </a:lnTo>
                  <a:lnTo>
                    <a:pt x="1171384" y="195167"/>
                  </a:lnTo>
                  <a:lnTo>
                    <a:pt x="1179528" y="198846"/>
                  </a:lnTo>
                  <a:lnTo>
                    <a:pt x="1180338" y="199069"/>
                  </a:lnTo>
                  <a:lnTo>
                    <a:pt x="1180338" y="169164"/>
                  </a:lnTo>
                  <a:lnTo>
                    <a:pt x="1197864" y="151916"/>
                  </a:lnTo>
                  <a:close/>
                </a:path>
                <a:path w="1325245" h="1292860">
                  <a:moveTo>
                    <a:pt x="1219962" y="192284"/>
                  </a:moveTo>
                  <a:lnTo>
                    <a:pt x="1219962" y="157734"/>
                  </a:lnTo>
                  <a:lnTo>
                    <a:pt x="1218438" y="165354"/>
                  </a:lnTo>
                  <a:lnTo>
                    <a:pt x="1216914" y="168402"/>
                  </a:lnTo>
                  <a:lnTo>
                    <a:pt x="1209294" y="176022"/>
                  </a:lnTo>
                  <a:lnTo>
                    <a:pt x="1204722" y="177546"/>
                  </a:lnTo>
                  <a:lnTo>
                    <a:pt x="1192530" y="177546"/>
                  </a:lnTo>
                  <a:lnTo>
                    <a:pt x="1186434" y="174498"/>
                  </a:lnTo>
                  <a:lnTo>
                    <a:pt x="1180338" y="169164"/>
                  </a:lnTo>
                  <a:lnTo>
                    <a:pt x="1180338" y="199069"/>
                  </a:lnTo>
                  <a:lnTo>
                    <a:pt x="1187958" y="201168"/>
                  </a:lnTo>
                  <a:lnTo>
                    <a:pt x="1198221" y="201465"/>
                  </a:lnTo>
                  <a:lnTo>
                    <a:pt x="1208341" y="198977"/>
                  </a:lnTo>
                  <a:lnTo>
                    <a:pt x="1218176" y="193774"/>
                  </a:lnTo>
                  <a:lnTo>
                    <a:pt x="1219962" y="192284"/>
                  </a:lnTo>
                  <a:close/>
                </a:path>
                <a:path w="1325245" h="1292860">
                  <a:moveTo>
                    <a:pt x="1282446" y="113948"/>
                  </a:moveTo>
                  <a:lnTo>
                    <a:pt x="1282446" y="87630"/>
                  </a:lnTo>
                  <a:lnTo>
                    <a:pt x="1214628" y="53340"/>
                  </a:lnTo>
                  <a:lnTo>
                    <a:pt x="1194054" y="73152"/>
                  </a:lnTo>
                  <a:lnTo>
                    <a:pt x="1282446" y="113948"/>
                  </a:lnTo>
                  <a:close/>
                </a:path>
                <a:path w="1325245" h="1292860">
                  <a:moveTo>
                    <a:pt x="1243072" y="154352"/>
                  </a:moveTo>
                  <a:lnTo>
                    <a:pt x="1242726" y="147637"/>
                  </a:lnTo>
                  <a:lnTo>
                    <a:pt x="1241095" y="140636"/>
                  </a:lnTo>
                  <a:lnTo>
                    <a:pt x="1238250" y="133350"/>
                  </a:lnTo>
                  <a:lnTo>
                    <a:pt x="1216152" y="149352"/>
                  </a:lnTo>
                  <a:lnTo>
                    <a:pt x="1218438" y="153924"/>
                  </a:lnTo>
                  <a:lnTo>
                    <a:pt x="1219962" y="157734"/>
                  </a:lnTo>
                  <a:lnTo>
                    <a:pt x="1219962" y="192284"/>
                  </a:lnTo>
                  <a:lnTo>
                    <a:pt x="1227582" y="185928"/>
                  </a:lnTo>
                  <a:lnTo>
                    <a:pt x="1233166" y="180070"/>
                  </a:lnTo>
                  <a:lnTo>
                    <a:pt x="1237392" y="173926"/>
                  </a:lnTo>
                  <a:lnTo>
                    <a:pt x="1240333" y="167497"/>
                  </a:lnTo>
                  <a:lnTo>
                    <a:pt x="1242060" y="160782"/>
                  </a:lnTo>
                  <a:lnTo>
                    <a:pt x="1243072" y="154352"/>
                  </a:lnTo>
                  <a:close/>
                </a:path>
                <a:path w="1325245" h="1292860">
                  <a:moveTo>
                    <a:pt x="1325118" y="134112"/>
                  </a:moveTo>
                  <a:lnTo>
                    <a:pt x="1325118" y="130302"/>
                  </a:lnTo>
                  <a:lnTo>
                    <a:pt x="1323594" y="122682"/>
                  </a:lnTo>
                  <a:lnTo>
                    <a:pt x="1322070" y="118110"/>
                  </a:lnTo>
                  <a:lnTo>
                    <a:pt x="1319784" y="112014"/>
                  </a:lnTo>
                  <a:lnTo>
                    <a:pt x="1311402" y="95250"/>
                  </a:lnTo>
                  <a:lnTo>
                    <a:pt x="1268730" y="0"/>
                  </a:lnTo>
                  <a:lnTo>
                    <a:pt x="1248918" y="19812"/>
                  </a:lnTo>
                  <a:lnTo>
                    <a:pt x="1282446" y="87630"/>
                  </a:lnTo>
                  <a:lnTo>
                    <a:pt x="1282446" y="113948"/>
                  </a:lnTo>
                  <a:lnTo>
                    <a:pt x="1293114" y="118872"/>
                  </a:lnTo>
                  <a:lnTo>
                    <a:pt x="1296162" y="124206"/>
                  </a:lnTo>
                  <a:lnTo>
                    <a:pt x="1297686" y="128778"/>
                  </a:lnTo>
                  <a:lnTo>
                    <a:pt x="1297686" y="134112"/>
                  </a:lnTo>
                  <a:lnTo>
                    <a:pt x="1298448" y="138684"/>
                  </a:lnTo>
                  <a:lnTo>
                    <a:pt x="1298448" y="167023"/>
                  </a:lnTo>
                  <a:lnTo>
                    <a:pt x="1299210" y="167640"/>
                  </a:lnTo>
                  <a:lnTo>
                    <a:pt x="1319784" y="147828"/>
                  </a:lnTo>
                  <a:lnTo>
                    <a:pt x="1322070" y="144018"/>
                  </a:lnTo>
                  <a:lnTo>
                    <a:pt x="1323594" y="140208"/>
                  </a:lnTo>
                  <a:lnTo>
                    <a:pt x="1325118" y="134112"/>
                  </a:lnTo>
                  <a:close/>
                </a:path>
                <a:path w="1325245" h="1292860">
                  <a:moveTo>
                    <a:pt x="1298448" y="167023"/>
                  </a:moveTo>
                  <a:lnTo>
                    <a:pt x="1298448" y="138684"/>
                  </a:lnTo>
                  <a:lnTo>
                    <a:pt x="1296162" y="143256"/>
                  </a:lnTo>
                  <a:lnTo>
                    <a:pt x="1292352" y="147828"/>
                  </a:lnTo>
                  <a:lnTo>
                    <a:pt x="1283208" y="154686"/>
                  </a:lnTo>
                  <a:lnTo>
                    <a:pt x="1298448" y="167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8" y="310390"/>
            <a:ext cx="9631680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Conflict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between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English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and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French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Intensifies.</a:t>
            </a:r>
            <a:endParaRPr sz="2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9164" y="1735701"/>
            <a:ext cx="1879092" cy="383223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993" y="2542032"/>
            <a:ext cx="3108960" cy="209092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6286" y="815596"/>
            <a:ext cx="9023985" cy="67983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5885" marR="508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latin typeface="Arial"/>
                <a:cs typeface="Arial"/>
              </a:rPr>
              <a:t>To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gain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stronger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claim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to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western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lands,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Virginia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Governor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William </a:t>
            </a:r>
            <a:r>
              <a:rPr dirty="0" sz="1950" b="1">
                <a:latin typeface="Arial"/>
                <a:cs typeface="Arial"/>
              </a:rPr>
              <a:t>Gooch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sent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C3200"/>
                </a:solidFill>
                <a:latin typeface="Arial"/>
                <a:cs typeface="Arial"/>
              </a:rPr>
              <a:t>John</a:t>
            </a:r>
            <a:r>
              <a:rPr dirty="0" sz="1950" spc="5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C3200"/>
                </a:solidFill>
                <a:latin typeface="Arial"/>
                <a:cs typeface="Arial"/>
              </a:rPr>
              <a:t>Howard</a:t>
            </a:r>
            <a:r>
              <a:rPr dirty="0" sz="1950" spc="5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and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C3200"/>
                </a:solidFill>
                <a:latin typeface="Arial"/>
                <a:cs typeface="Arial"/>
              </a:rPr>
              <a:t>John</a:t>
            </a:r>
            <a:r>
              <a:rPr dirty="0" sz="1950" spc="5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C3200"/>
                </a:solidFill>
                <a:latin typeface="Arial"/>
                <a:cs typeface="Arial"/>
              </a:rPr>
              <a:t>Peter</a:t>
            </a:r>
            <a:r>
              <a:rPr dirty="0" sz="1950" spc="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C3200"/>
                </a:solidFill>
                <a:latin typeface="Arial"/>
                <a:cs typeface="Arial"/>
              </a:rPr>
              <a:t>Salling</a:t>
            </a:r>
            <a:r>
              <a:rPr dirty="0" sz="1950" spc="5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on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expedition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through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western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lands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to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Mississippi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River.</a:t>
            </a:r>
            <a:endParaRPr sz="1950">
              <a:latin typeface="Arial"/>
              <a:cs typeface="Arial"/>
            </a:endParaRPr>
          </a:p>
          <a:p>
            <a:pPr marL="180340" marR="2625725">
              <a:lnSpc>
                <a:spcPct val="101499"/>
              </a:lnSpc>
              <a:spcBef>
                <a:spcPts val="1450"/>
              </a:spcBef>
            </a:pPr>
            <a:r>
              <a:rPr dirty="0" sz="1950" b="1">
                <a:latin typeface="Arial"/>
                <a:cs typeface="Arial"/>
              </a:rPr>
              <a:t>They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crossed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-1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Allegheny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Mountains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and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traveled </a:t>
            </a:r>
            <a:r>
              <a:rPr dirty="0" sz="1950" b="1">
                <a:latin typeface="Arial"/>
                <a:cs typeface="Arial"/>
              </a:rPr>
              <a:t>for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time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along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New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River.</a:t>
            </a:r>
            <a:endParaRPr sz="1950">
              <a:latin typeface="Arial"/>
              <a:cs typeface="Arial"/>
            </a:endParaRPr>
          </a:p>
          <a:p>
            <a:pPr marL="3449320">
              <a:lnSpc>
                <a:spcPts val="2245"/>
              </a:lnSpc>
            </a:pPr>
            <a:r>
              <a:rPr dirty="0" sz="1950" b="1">
                <a:latin typeface="Arial"/>
                <a:cs typeface="Arial"/>
              </a:rPr>
              <a:t>They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left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New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River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and</a:t>
            </a:r>
            <a:endParaRPr sz="1950">
              <a:latin typeface="Arial"/>
              <a:cs typeface="Arial"/>
            </a:endParaRPr>
          </a:p>
          <a:p>
            <a:pPr marL="3449320" marR="1486535">
              <a:lnSpc>
                <a:spcPct val="101499"/>
              </a:lnSpc>
              <a:tabLst>
                <a:tab pos="5502910" algn="l"/>
                <a:tab pos="6275705" algn="l"/>
              </a:tabLst>
            </a:pPr>
            <a:r>
              <a:rPr dirty="0" sz="1950" b="1">
                <a:latin typeface="Arial"/>
                <a:cs typeface="Arial"/>
              </a:rPr>
              <a:t>traveled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by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foot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until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they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came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to </a:t>
            </a:r>
            <a:r>
              <a:rPr dirty="0" sz="1950" b="1">
                <a:latin typeface="Arial"/>
                <a:cs typeface="Arial"/>
              </a:rPr>
              <a:t>a</a:t>
            </a:r>
            <a:r>
              <a:rPr dirty="0" sz="1950" spc="1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smaller,</a:t>
            </a:r>
            <a:r>
              <a:rPr dirty="0" sz="1950" spc="1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calmer</a:t>
            </a:r>
            <a:r>
              <a:rPr dirty="0" sz="1950" spc="1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river.</a:t>
            </a:r>
            <a:r>
              <a:rPr dirty="0" sz="1950" b="1">
                <a:latin typeface="Arial"/>
                <a:cs typeface="Arial"/>
              </a:rPr>
              <a:t>	As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spc="-20" b="1">
                <a:latin typeface="Arial"/>
                <a:cs typeface="Arial"/>
              </a:rPr>
              <a:t>they </a:t>
            </a:r>
            <a:r>
              <a:rPr dirty="0" sz="1950" b="1">
                <a:latin typeface="Arial"/>
                <a:cs typeface="Arial"/>
              </a:rPr>
              <a:t>traveled</a:t>
            </a:r>
            <a:r>
              <a:rPr dirty="0" sz="1950" spc="1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along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that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river,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spc="-20" b="1">
                <a:latin typeface="Arial"/>
                <a:cs typeface="Arial"/>
              </a:rPr>
              <a:t>they </a:t>
            </a:r>
            <a:r>
              <a:rPr dirty="0" sz="1950" b="1">
                <a:latin typeface="Arial"/>
                <a:cs typeface="Arial"/>
              </a:rPr>
              <a:t>became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first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explorers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to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see </a:t>
            </a:r>
            <a:r>
              <a:rPr dirty="0" sz="1950" b="1">
                <a:latin typeface="Arial"/>
                <a:cs typeface="Arial"/>
              </a:rPr>
              <a:t>coal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at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Peytona.</a:t>
            </a:r>
            <a:r>
              <a:rPr dirty="0" sz="1950" b="1">
                <a:latin typeface="Arial"/>
                <a:cs typeface="Arial"/>
              </a:rPr>
              <a:t>	They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named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the </a:t>
            </a:r>
            <a:r>
              <a:rPr dirty="0" sz="1950" b="1">
                <a:latin typeface="Arial"/>
                <a:cs typeface="Arial"/>
              </a:rPr>
              <a:t>small,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calm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river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Coal.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66665">
              <a:lnSpc>
                <a:spcPct val="101499"/>
              </a:lnSpc>
              <a:spcBef>
                <a:spcPts val="1960"/>
              </a:spcBef>
              <a:tabLst>
                <a:tab pos="1478915" algn="l"/>
              </a:tabLst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They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finished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their</a:t>
            </a:r>
            <a:r>
              <a:rPr dirty="0" sz="195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voyage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by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traveling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from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Coal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the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Kanawha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River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and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then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following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Kanawha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Point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Pleasant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where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they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entered</a:t>
            </a:r>
            <a:r>
              <a:rPr dirty="0" sz="195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the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Ohio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River.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	Finally,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they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traveled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on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Ohio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River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the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Mississippi.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268723" y="5463539"/>
            <a:ext cx="5789930" cy="2194560"/>
            <a:chOff x="4268723" y="5463539"/>
            <a:chExt cx="5789930" cy="219456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8723" y="5463539"/>
              <a:ext cx="5789675" cy="219456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951219" y="6065519"/>
              <a:ext cx="3691890" cy="828675"/>
            </a:xfrm>
            <a:custGeom>
              <a:avLst/>
              <a:gdLst/>
              <a:ahLst/>
              <a:cxnLst/>
              <a:rect l="l" t="t" r="r" b="b"/>
              <a:pathLst>
                <a:path w="3691890" h="828675">
                  <a:moveTo>
                    <a:pt x="3691890" y="559307"/>
                  </a:moveTo>
                  <a:lnTo>
                    <a:pt x="3686020" y="549628"/>
                  </a:lnTo>
                  <a:lnTo>
                    <a:pt x="3680364" y="539591"/>
                  </a:lnTo>
                  <a:lnTo>
                    <a:pt x="3673994" y="530268"/>
                  </a:lnTo>
                  <a:lnTo>
                    <a:pt x="3665981" y="522731"/>
                  </a:lnTo>
                  <a:lnTo>
                    <a:pt x="3656730" y="518112"/>
                  </a:lnTo>
                  <a:lnTo>
                    <a:pt x="3646265" y="516064"/>
                  </a:lnTo>
                  <a:lnTo>
                    <a:pt x="3636514" y="513730"/>
                  </a:lnTo>
                  <a:lnTo>
                    <a:pt x="3629405" y="508253"/>
                  </a:lnTo>
                  <a:lnTo>
                    <a:pt x="3613796" y="481619"/>
                  </a:lnTo>
                  <a:lnTo>
                    <a:pt x="3602259" y="452342"/>
                  </a:lnTo>
                  <a:lnTo>
                    <a:pt x="3591151" y="422636"/>
                  </a:lnTo>
                  <a:lnTo>
                    <a:pt x="3576828" y="394715"/>
                  </a:lnTo>
                  <a:lnTo>
                    <a:pt x="3556345" y="349002"/>
                  </a:lnTo>
                  <a:lnTo>
                    <a:pt x="3530193" y="317772"/>
                  </a:lnTo>
                  <a:lnTo>
                    <a:pt x="3497823" y="296674"/>
                  </a:lnTo>
                  <a:lnTo>
                    <a:pt x="3458687" y="281354"/>
                  </a:lnTo>
                  <a:lnTo>
                    <a:pt x="3412236" y="267461"/>
                  </a:lnTo>
                  <a:lnTo>
                    <a:pt x="3378184" y="256365"/>
                  </a:lnTo>
                  <a:lnTo>
                    <a:pt x="3340417" y="243839"/>
                  </a:lnTo>
                  <a:lnTo>
                    <a:pt x="3297174" y="229361"/>
                  </a:lnTo>
                  <a:lnTo>
                    <a:pt x="3267277" y="181486"/>
                  </a:lnTo>
                  <a:lnTo>
                    <a:pt x="3254597" y="160115"/>
                  </a:lnTo>
                  <a:lnTo>
                    <a:pt x="3240916" y="148030"/>
                  </a:lnTo>
                  <a:lnTo>
                    <a:pt x="3208020" y="128015"/>
                  </a:lnTo>
                  <a:lnTo>
                    <a:pt x="3206115" y="118300"/>
                  </a:lnTo>
                  <a:lnTo>
                    <a:pt x="3204210" y="108013"/>
                  </a:lnTo>
                  <a:lnTo>
                    <a:pt x="3201162" y="98012"/>
                  </a:lnTo>
                  <a:lnTo>
                    <a:pt x="3195828" y="89153"/>
                  </a:lnTo>
                  <a:lnTo>
                    <a:pt x="3161538" y="73211"/>
                  </a:lnTo>
                  <a:lnTo>
                    <a:pt x="3135248" y="92487"/>
                  </a:lnTo>
                  <a:lnTo>
                    <a:pt x="3113531" y="125908"/>
                  </a:lnTo>
                  <a:lnTo>
                    <a:pt x="3092958" y="152399"/>
                  </a:lnTo>
                  <a:lnTo>
                    <a:pt x="3084218" y="157305"/>
                  </a:lnTo>
                  <a:lnTo>
                    <a:pt x="3074479" y="160210"/>
                  </a:lnTo>
                  <a:lnTo>
                    <a:pt x="3064454" y="162258"/>
                  </a:lnTo>
                  <a:lnTo>
                    <a:pt x="3054858" y="164591"/>
                  </a:lnTo>
                  <a:lnTo>
                    <a:pt x="3007518" y="185487"/>
                  </a:lnTo>
                  <a:lnTo>
                    <a:pt x="2961322" y="186594"/>
                  </a:lnTo>
                  <a:lnTo>
                    <a:pt x="2914269" y="176700"/>
                  </a:lnTo>
                  <a:lnTo>
                    <a:pt x="2864358" y="164591"/>
                  </a:lnTo>
                  <a:lnTo>
                    <a:pt x="2817682" y="156007"/>
                  </a:lnTo>
                  <a:lnTo>
                    <a:pt x="2770500" y="149476"/>
                  </a:lnTo>
                  <a:lnTo>
                    <a:pt x="2722959" y="144437"/>
                  </a:lnTo>
                  <a:lnTo>
                    <a:pt x="2675204" y="140332"/>
                  </a:lnTo>
                  <a:lnTo>
                    <a:pt x="2627382" y="136600"/>
                  </a:lnTo>
                  <a:lnTo>
                    <a:pt x="2579641" y="132681"/>
                  </a:lnTo>
                  <a:lnTo>
                    <a:pt x="2532126" y="128015"/>
                  </a:lnTo>
                  <a:lnTo>
                    <a:pt x="2480701" y="111096"/>
                  </a:lnTo>
                  <a:lnTo>
                    <a:pt x="2428070" y="98072"/>
                  </a:lnTo>
                  <a:lnTo>
                    <a:pt x="2374677" y="87248"/>
                  </a:lnTo>
                  <a:lnTo>
                    <a:pt x="2320967" y="76933"/>
                  </a:lnTo>
                  <a:lnTo>
                    <a:pt x="2267383" y="65433"/>
                  </a:lnTo>
                  <a:lnTo>
                    <a:pt x="2214372" y="51053"/>
                  </a:lnTo>
                  <a:lnTo>
                    <a:pt x="2187728" y="42425"/>
                  </a:lnTo>
                  <a:lnTo>
                    <a:pt x="2177200" y="39035"/>
                  </a:lnTo>
                  <a:lnTo>
                    <a:pt x="2175203" y="38377"/>
                  </a:lnTo>
                  <a:lnTo>
                    <a:pt x="2174152" y="37946"/>
                  </a:lnTo>
                  <a:lnTo>
                    <a:pt x="2166463" y="35236"/>
                  </a:lnTo>
                  <a:lnTo>
                    <a:pt x="2144552" y="27740"/>
                  </a:lnTo>
                  <a:lnTo>
                    <a:pt x="2100834" y="12953"/>
                  </a:lnTo>
                  <a:lnTo>
                    <a:pt x="2089737" y="9322"/>
                  </a:lnTo>
                  <a:lnTo>
                    <a:pt x="2077212" y="5048"/>
                  </a:lnTo>
                  <a:lnTo>
                    <a:pt x="2066972" y="1488"/>
                  </a:lnTo>
                  <a:lnTo>
                    <a:pt x="2062733" y="0"/>
                  </a:lnTo>
                  <a:lnTo>
                    <a:pt x="2042398" y="3821"/>
                  </a:lnTo>
                  <a:lnTo>
                    <a:pt x="1970579" y="18323"/>
                  </a:lnTo>
                  <a:lnTo>
                    <a:pt x="1908192" y="47395"/>
                  </a:lnTo>
                  <a:lnTo>
                    <a:pt x="1871105" y="77159"/>
                  </a:lnTo>
                  <a:lnTo>
                    <a:pt x="1834991" y="110394"/>
                  </a:lnTo>
                  <a:lnTo>
                    <a:pt x="1798432" y="143058"/>
                  </a:lnTo>
                  <a:lnTo>
                    <a:pt x="1760011" y="171107"/>
                  </a:lnTo>
                  <a:lnTo>
                    <a:pt x="1718309" y="190499"/>
                  </a:lnTo>
                  <a:lnTo>
                    <a:pt x="1695521" y="217420"/>
                  </a:lnTo>
                  <a:lnTo>
                    <a:pt x="1672589" y="234410"/>
                  </a:lnTo>
                  <a:lnTo>
                    <a:pt x="1647372" y="248685"/>
                  </a:lnTo>
                  <a:lnTo>
                    <a:pt x="1617726" y="267461"/>
                  </a:lnTo>
                  <a:lnTo>
                    <a:pt x="1611737" y="277391"/>
                  </a:lnTo>
                  <a:lnTo>
                    <a:pt x="1606391" y="288035"/>
                  </a:lnTo>
                  <a:lnTo>
                    <a:pt x="1600045" y="298108"/>
                  </a:lnTo>
                  <a:lnTo>
                    <a:pt x="1544002" y="323659"/>
                  </a:lnTo>
                  <a:lnTo>
                    <a:pt x="1514094" y="330707"/>
                  </a:lnTo>
                  <a:lnTo>
                    <a:pt x="1497565" y="357422"/>
                  </a:lnTo>
                  <a:lnTo>
                    <a:pt x="1486747" y="373977"/>
                  </a:lnTo>
                  <a:lnTo>
                    <a:pt x="1478754" y="382376"/>
                  </a:lnTo>
                  <a:lnTo>
                    <a:pt x="1470702" y="384621"/>
                  </a:lnTo>
                  <a:lnTo>
                    <a:pt x="1459706" y="382714"/>
                  </a:lnTo>
                  <a:lnTo>
                    <a:pt x="1442880" y="378659"/>
                  </a:lnTo>
                  <a:lnTo>
                    <a:pt x="1417340" y="374457"/>
                  </a:lnTo>
                  <a:lnTo>
                    <a:pt x="1380201" y="372112"/>
                  </a:lnTo>
                  <a:lnTo>
                    <a:pt x="1328578" y="373625"/>
                  </a:lnTo>
                  <a:lnTo>
                    <a:pt x="1259585" y="380999"/>
                  </a:lnTo>
                  <a:lnTo>
                    <a:pt x="1248798" y="384726"/>
                  </a:lnTo>
                  <a:lnTo>
                    <a:pt x="1239583" y="391953"/>
                  </a:lnTo>
                  <a:lnTo>
                    <a:pt x="1230653" y="400180"/>
                  </a:lnTo>
                  <a:lnTo>
                    <a:pt x="1220723" y="406907"/>
                  </a:lnTo>
                  <a:lnTo>
                    <a:pt x="1184147" y="419099"/>
                  </a:lnTo>
                  <a:lnTo>
                    <a:pt x="1134942" y="424230"/>
                  </a:lnTo>
                  <a:lnTo>
                    <a:pt x="1085450" y="428855"/>
                  </a:lnTo>
                  <a:lnTo>
                    <a:pt x="1035729" y="433037"/>
                  </a:lnTo>
                  <a:lnTo>
                    <a:pt x="985833" y="436838"/>
                  </a:lnTo>
                  <a:lnTo>
                    <a:pt x="935816" y="440319"/>
                  </a:lnTo>
                  <a:lnTo>
                    <a:pt x="885734" y="443543"/>
                  </a:lnTo>
                  <a:lnTo>
                    <a:pt x="835642" y="446571"/>
                  </a:lnTo>
                  <a:lnTo>
                    <a:pt x="785595" y="449465"/>
                  </a:lnTo>
                  <a:lnTo>
                    <a:pt x="735647" y="452287"/>
                  </a:lnTo>
                  <a:lnTo>
                    <a:pt x="685853" y="455098"/>
                  </a:lnTo>
                  <a:lnTo>
                    <a:pt x="636269" y="457961"/>
                  </a:lnTo>
                  <a:lnTo>
                    <a:pt x="597610" y="481643"/>
                  </a:lnTo>
                  <a:lnTo>
                    <a:pt x="572166" y="497109"/>
                  </a:lnTo>
                  <a:lnTo>
                    <a:pt x="553438" y="515290"/>
                  </a:lnTo>
                  <a:lnTo>
                    <a:pt x="534923" y="547115"/>
                  </a:lnTo>
                  <a:lnTo>
                    <a:pt x="531697" y="556712"/>
                  </a:lnTo>
                  <a:lnTo>
                    <a:pt x="529113" y="566737"/>
                  </a:lnTo>
                  <a:lnTo>
                    <a:pt x="525815" y="576476"/>
                  </a:lnTo>
                  <a:lnTo>
                    <a:pt x="520445" y="585215"/>
                  </a:lnTo>
                  <a:lnTo>
                    <a:pt x="487239" y="611195"/>
                  </a:lnTo>
                  <a:lnTo>
                    <a:pt x="443960" y="627316"/>
                  </a:lnTo>
                  <a:lnTo>
                    <a:pt x="397966" y="638579"/>
                  </a:lnTo>
                  <a:lnTo>
                    <a:pt x="356615" y="649985"/>
                  </a:lnTo>
                  <a:lnTo>
                    <a:pt x="305830" y="641857"/>
                  </a:lnTo>
                  <a:lnTo>
                    <a:pt x="254874" y="630935"/>
                  </a:lnTo>
                  <a:lnTo>
                    <a:pt x="203834" y="619124"/>
                  </a:lnTo>
                  <a:lnTo>
                    <a:pt x="152795" y="608329"/>
                  </a:lnTo>
                  <a:lnTo>
                    <a:pt x="101839" y="600455"/>
                  </a:lnTo>
                  <a:lnTo>
                    <a:pt x="51053" y="597407"/>
                  </a:lnTo>
                  <a:lnTo>
                    <a:pt x="27017" y="640585"/>
                  </a:lnTo>
                  <a:lnTo>
                    <a:pt x="12015" y="683507"/>
                  </a:lnTo>
                  <a:lnTo>
                    <a:pt x="3925" y="727929"/>
                  </a:lnTo>
                  <a:lnTo>
                    <a:pt x="627" y="775606"/>
                  </a:lnTo>
                  <a:lnTo>
                    <a:pt x="0" y="828293"/>
                  </a:lnTo>
                </a:path>
              </a:pathLst>
            </a:custGeom>
            <a:ln w="62865">
              <a:solidFill>
                <a:srgbClr val="CB3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983" y="310390"/>
            <a:ext cx="8736330" cy="16351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600">
                <a:solidFill>
                  <a:srgbClr val="CC3200"/>
                </a:solidFill>
              </a:rPr>
              <a:t>To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give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French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stronger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claim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to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western</a:t>
            </a:r>
            <a:r>
              <a:rPr dirty="0" sz="2600" spc="3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lands,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governor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Canada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ordered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an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expedition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to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place </a:t>
            </a:r>
            <a:r>
              <a:rPr dirty="0" sz="2600">
                <a:solidFill>
                  <a:srgbClr val="CC3200"/>
                </a:solidFill>
              </a:rPr>
              <a:t>leaden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plates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along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Ohio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River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as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proof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their </a:t>
            </a:r>
            <a:r>
              <a:rPr dirty="0" sz="2600">
                <a:solidFill>
                  <a:srgbClr val="CC3200"/>
                </a:solidFill>
              </a:rPr>
              <a:t>ownership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land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in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4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area.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758442" y="5591044"/>
            <a:ext cx="8268334" cy="8305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Celoron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de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Blainville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led</a:t>
            </a:r>
            <a:r>
              <a:rPr dirty="0" sz="260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some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250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men,</a:t>
            </a:r>
            <a:r>
              <a:rPr dirty="0" sz="2600" spc="6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including</a:t>
            </a:r>
            <a:r>
              <a:rPr dirty="0" sz="260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32CC"/>
                </a:solidFill>
                <a:latin typeface="Arial"/>
                <a:cs typeface="Arial"/>
              </a:rPr>
              <a:t>a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number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60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Indians,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on</a:t>
            </a:r>
            <a:r>
              <a:rPr dirty="0" sz="260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expedition.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3163" y="2490472"/>
            <a:ext cx="3068955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-1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plate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that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was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buried </a:t>
            </a:r>
            <a:r>
              <a:rPr dirty="0" sz="2200" b="1">
                <a:latin typeface="Arial"/>
                <a:cs typeface="Arial"/>
              </a:rPr>
              <a:t>at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mouth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25" b="1">
                <a:latin typeface="Arial"/>
                <a:cs typeface="Arial"/>
              </a:rPr>
              <a:t> the </a:t>
            </a:r>
            <a:r>
              <a:rPr dirty="0" sz="2200" b="1">
                <a:latin typeface="Arial"/>
                <a:cs typeface="Arial"/>
              </a:rPr>
              <a:t>Kanawha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River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was </a:t>
            </a:r>
            <a:r>
              <a:rPr dirty="0" sz="2200" b="1">
                <a:latin typeface="Arial"/>
                <a:cs typeface="Arial"/>
              </a:rPr>
              <a:t>found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by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young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boy </a:t>
            </a:r>
            <a:r>
              <a:rPr dirty="0" sz="2200" b="1">
                <a:latin typeface="Arial"/>
                <a:cs typeface="Arial"/>
              </a:rPr>
              <a:t>in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1846.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7179" y="2125979"/>
            <a:ext cx="5029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6286" y="980950"/>
            <a:ext cx="9102090" cy="2108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0340" marR="153035">
              <a:lnSpc>
                <a:spcPct val="101499"/>
              </a:lnSpc>
              <a:spcBef>
                <a:spcPts val="90"/>
              </a:spcBef>
            </a:pPr>
            <a:r>
              <a:rPr dirty="0" sz="2600" b="1">
                <a:latin typeface="Arial"/>
                <a:cs typeface="Arial"/>
              </a:rPr>
              <a:t>By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middle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18th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century,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privately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owned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land </a:t>
            </a:r>
            <a:r>
              <a:rPr dirty="0" sz="2600" b="1">
                <a:latin typeface="Arial"/>
                <a:cs typeface="Arial"/>
              </a:rPr>
              <a:t>companies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began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exploring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find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land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for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profit.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Two</a:t>
            </a:r>
            <a:r>
              <a:rPr dirty="0" sz="3050" spc="-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of</a:t>
            </a:r>
            <a:r>
              <a:rPr dirty="0" sz="3050" spc="-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the</a:t>
            </a:r>
            <a:r>
              <a:rPr dirty="0" sz="3050" spc="-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most</a:t>
            </a:r>
            <a:r>
              <a:rPr dirty="0" sz="3050" spc="-2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important</a:t>
            </a:r>
            <a:r>
              <a:rPr dirty="0" sz="3050" spc="-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land</a:t>
            </a:r>
            <a:r>
              <a:rPr dirty="0" sz="3050" spc="-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6500"/>
                </a:solidFill>
                <a:latin typeface="Arial"/>
                <a:cs typeface="Arial"/>
              </a:rPr>
              <a:t>companies</a:t>
            </a:r>
            <a:r>
              <a:rPr dirty="0" sz="3050" spc="-2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3050" spc="-20" b="1">
                <a:solidFill>
                  <a:srgbClr val="006500"/>
                </a:solidFill>
                <a:latin typeface="Arial"/>
                <a:cs typeface="Arial"/>
              </a:rPr>
              <a:t>were</a:t>
            </a:r>
            <a:endParaRPr sz="305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  <a:spcBef>
                <a:spcPts val="2515"/>
              </a:spcBef>
              <a:tabLst>
                <a:tab pos="5125085" algn="l"/>
              </a:tabLst>
            </a:pP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Loyal</a:t>
            </a:r>
            <a:r>
              <a:rPr dirty="0" sz="260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Land</a:t>
            </a:r>
            <a:r>
              <a:rPr dirty="0" sz="260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Company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	The</a:t>
            </a:r>
            <a:r>
              <a:rPr dirty="0" sz="260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Ohio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Land</a:t>
            </a:r>
            <a:r>
              <a:rPr dirty="0" sz="260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Company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1785" y="254002"/>
            <a:ext cx="6015990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CC3200"/>
                </a:solidFill>
              </a:rPr>
              <a:t>A</a:t>
            </a:r>
            <a:r>
              <a:rPr dirty="0" spc="-160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New</a:t>
            </a:r>
            <a:r>
              <a:rPr dirty="0" spc="-15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Reason</a:t>
            </a:r>
            <a:r>
              <a:rPr dirty="0" spc="-25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for</a:t>
            </a:r>
            <a:r>
              <a:rPr dirty="0" spc="-15">
                <a:solidFill>
                  <a:srgbClr val="CC3200"/>
                </a:solidFill>
              </a:rPr>
              <a:t> </a:t>
            </a:r>
            <a:r>
              <a:rPr dirty="0" spc="-10">
                <a:solidFill>
                  <a:srgbClr val="CC3200"/>
                </a:solidFill>
              </a:rPr>
              <a:t>Exploring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53126" y="3412492"/>
            <a:ext cx="3592195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employed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Christopher </a:t>
            </a:r>
            <a:r>
              <a:rPr dirty="0" sz="2200" b="1">
                <a:latin typeface="Arial"/>
                <a:cs typeface="Arial"/>
              </a:rPr>
              <a:t>Gist,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who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second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trip, </a:t>
            </a:r>
            <a:r>
              <a:rPr dirty="0" sz="2200" b="1">
                <a:latin typeface="Arial"/>
                <a:cs typeface="Arial"/>
              </a:rPr>
              <a:t>explored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area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bordered </a:t>
            </a:r>
            <a:r>
              <a:rPr dirty="0" sz="2200" b="1">
                <a:latin typeface="Arial"/>
                <a:cs typeface="Arial"/>
              </a:rPr>
              <a:t>by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Monongahela,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Ohio </a:t>
            </a:r>
            <a:r>
              <a:rPr dirty="0" sz="2200" b="1">
                <a:latin typeface="Arial"/>
                <a:cs typeface="Arial"/>
              </a:rPr>
              <a:t>and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Kanawha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rivers.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3926" y="3496312"/>
            <a:ext cx="3910329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employed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Dr.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Thomas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Walker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explore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land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that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included </a:t>
            </a:r>
            <a:r>
              <a:rPr dirty="0" sz="2200" b="1">
                <a:latin typeface="Arial"/>
                <a:cs typeface="Arial"/>
              </a:rPr>
              <a:t>part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10" b="1">
                <a:latin typeface="Arial"/>
                <a:cs typeface="Arial"/>
              </a:rPr>
              <a:t> present-</a:t>
            </a:r>
            <a:r>
              <a:rPr dirty="0" sz="2200" b="1">
                <a:latin typeface="Arial"/>
                <a:cs typeface="Arial"/>
              </a:rPr>
              <a:t>day</a:t>
            </a:r>
            <a:r>
              <a:rPr dirty="0" sz="2200" spc="-10" b="1">
                <a:latin typeface="Arial"/>
                <a:cs typeface="Arial"/>
              </a:rPr>
              <a:t> southern </a:t>
            </a:r>
            <a:r>
              <a:rPr dirty="0" sz="2200" b="1">
                <a:latin typeface="Arial"/>
                <a:cs typeface="Arial"/>
              </a:rPr>
              <a:t>West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Virginia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8" y="4973573"/>
            <a:ext cx="1520952" cy="176250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8447" y="5222747"/>
            <a:ext cx="3790807" cy="2186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194" y="893320"/>
            <a:ext cx="5287010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CC3200"/>
                </a:solidFill>
              </a:rPr>
              <a:t>ESSENTIAL</a:t>
            </a:r>
            <a:r>
              <a:rPr dirty="0" spc="-85">
                <a:solidFill>
                  <a:srgbClr val="CC3200"/>
                </a:solidFill>
              </a:rPr>
              <a:t> </a:t>
            </a:r>
            <a:r>
              <a:rPr dirty="0" spc="-10">
                <a:solidFill>
                  <a:srgbClr val="CC3200"/>
                </a:solidFill>
              </a:rPr>
              <a:t>QUESTIONS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6366" y="3076450"/>
            <a:ext cx="8175625" cy="23723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59355" marR="316230" indent="-2136140">
              <a:lnSpc>
                <a:spcPct val="101000"/>
              </a:lnSpc>
              <a:spcBef>
                <a:spcPts val="90"/>
              </a:spcBef>
            </a:pP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Who</a:t>
            </a:r>
            <a:r>
              <a:rPr dirty="0" sz="3050" spc="-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were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some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early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explorers</a:t>
            </a:r>
            <a:r>
              <a:rPr dirty="0" sz="30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spc="-25" b="1">
                <a:solidFill>
                  <a:srgbClr val="0032CC"/>
                </a:solidFill>
                <a:latin typeface="Arial"/>
                <a:cs typeface="Arial"/>
              </a:rPr>
              <a:t>of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western</a:t>
            </a:r>
            <a:r>
              <a:rPr dirty="0" sz="30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spc="-10" b="1">
                <a:solidFill>
                  <a:srgbClr val="0032CC"/>
                </a:solidFill>
                <a:latin typeface="Arial"/>
                <a:cs typeface="Arial"/>
              </a:rPr>
              <a:t>Virginia?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"/>
              <a:cs typeface="Arial"/>
            </a:endParaRPr>
          </a:p>
          <a:p>
            <a:pPr marL="12700" marR="5080" indent="798195">
              <a:lnSpc>
                <a:spcPct val="101000"/>
              </a:lnSpc>
            </a:pP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What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caused</a:t>
            </a:r>
            <a:r>
              <a:rPr dirty="0" sz="30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30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conflict</a:t>
            </a:r>
            <a:r>
              <a:rPr dirty="0" sz="30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between</a:t>
            </a:r>
            <a:r>
              <a:rPr dirty="0" sz="30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spc="-25" b="1">
                <a:solidFill>
                  <a:srgbClr val="0032CC"/>
                </a:solidFill>
                <a:latin typeface="Arial"/>
                <a:cs typeface="Arial"/>
              </a:rPr>
              <a:t>the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French and</a:t>
            </a:r>
            <a:r>
              <a:rPr dirty="0" sz="30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30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English</a:t>
            </a:r>
            <a:r>
              <a:rPr dirty="0" sz="3050" spc="-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in</a:t>
            </a:r>
            <a:r>
              <a:rPr dirty="0" sz="3050" spc="-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b="1">
                <a:solidFill>
                  <a:srgbClr val="0032CC"/>
                </a:solidFill>
                <a:latin typeface="Arial"/>
                <a:cs typeface="Arial"/>
              </a:rPr>
              <a:t>western</a:t>
            </a:r>
            <a:r>
              <a:rPr dirty="0" sz="30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050" spc="-10" b="1">
                <a:solidFill>
                  <a:srgbClr val="0032CC"/>
                </a:solidFill>
                <a:latin typeface="Arial"/>
                <a:cs typeface="Arial"/>
              </a:rPr>
              <a:t>Virginia?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79" y="1790700"/>
            <a:ext cx="5823965" cy="3901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343" y="394210"/>
            <a:ext cx="9197340" cy="12325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exploration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Virginia,</a:t>
            </a:r>
            <a:r>
              <a:rPr dirty="0" sz="2600" spc="7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and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more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specifically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western </a:t>
            </a:r>
            <a:r>
              <a:rPr dirty="0" sz="2600">
                <a:solidFill>
                  <a:srgbClr val="CC3200"/>
                </a:solidFill>
              </a:rPr>
              <a:t>Virginia,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occurred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little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more</a:t>
            </a:r>
            <a:r>
              <a:rPr dirty="0" sz="2600" spc="7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than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100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years</a:t>
            </a:r>
            <a:r>
              <a:rPr dirty="0" sz="2600" spc="8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after</a:t>
            </a:r>
            <a:r>
              <a:rPr dirty="0" sz="2600" spc="65">
                <a:solidFill>
                  <a:srgbClr val="CC3200"/>
                </a:solidFill>
              </a:rPr>
              <a:t> </a:t>
            </a:r>
            <a:r>
              <a:rPr dirty="0" sz="2600" spc="-25">
                <a:solidFill>
                  <a:srgbClr val="CC3200"/>
                </a:solidFill>
              </a:rPr>
              <a:t>the </a:t>
            </a:r>
            <a:r>
              <a:rPr dirty="0" sz="2600">
                <a:solidFill>
                  <a:srgbClr val="CC3200"/>
                </a:solidFill>
              </a:rPr>
              <a:t>voyages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Christopher</a:t>
            </a:r>
            <a:r>
              <a:rPr dirty="0" sz="2600" spc="9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Columbus.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39343" y="5758683"/>
            <a:ext cx="9216390" cy="1635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1036319" algn="l"/>
              </a:tabLst>
            </a:pP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first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settlement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Virginia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was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made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85" b="1">
                <a:latin typeface="Arial"/>
                <a:cs typeface="Arial"/>
              </a:rPr>
              <a:t> </a:t>
            </a:r>
            <a:r>
              <a:rPr dirty="0" u="heavy" sz="2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Jamestown</a:t>
            </a:r>
            <a:r>
              <a:rPr dirty="0" sz="260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in </a:t>
            </a:r>
            <a:r>
              <a:rPr dirty="0" sz="2600" spc="-10" b="1">
                <a:latin typeface="Arial"/>
                <a:cs typeface="Arial"/>
              </a:rPr>
              <a:t>1607.</a:t>
            </a:r>
            <a:r>
              <a:rPr dirty="0" sz="2600" b="1">
                <a:latin typeface="Arial"/>
                <a:cs typeface="Arial"/>
              </a:rPr>
              <a:t>	This</a:t>
            </a:r>
            <a:r>
              <a:rPr dirty="0" sz="2600" spc="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site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was</a:t>
            </a:r>
            <a:r>
              <a:rPr dirty="0" sz="2600" spc="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chosen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because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settlement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could </a:t>
            </a:r>
            <a:r>
              <a:rPr dirty="0" sz="2600" b="1">
                <a:latin typeface="Arial"/>
                <a:cs typeface="Arial"/>
              </a:rPr>
              <a:t>be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easily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defended</a:t>
            </a:r>
            <a:r>
              <a:rPr dirty="0" sz="2600" spc="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and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land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was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not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occupied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by </a:t>
            </a:r>
            <a:r>
              <a:rPr dirty="0" sz="2600" b="1">
                <a:latin typeface="Arial"/>
                <a:cs typeface="Arial"/>
              </a:rPr>
              <a:t>Native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Americans.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4" y="478030"/>
            <a:ext cx="6244590" cy="16351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600">
                <a:solidFill>
                  <a:srgbClr val="CC3200"/>
                </a:solidFill>
              </a:rPr>
              <a:t>A</a:t>
            </a:r>
            <a:r>
              <a:rPr dirty="0" sz="2600" spc="-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year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after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sailing</a:t>
            </a:r>
            <a:r>
              <a:rPr dirty="0" sz="2600" spc="3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to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5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new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world, </a:t>
            </a:r>
            <a:r>
              <a:rPr dirty="0" sz="2600">
                <a:solidFill>
                  <a:srgbClr val="CC3200"/>
                </a:solidFill>
              </a:rPr>
              <a:t>Captain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Christopher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Newport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led</a:t>
            </a:r>
            <a:r>
              <a:rPr dirty="0" sz="2600" spc="90">
                <a:solidFill>
                  <a:srgbClr val="CC3200"/>
                </a:solidFill>
              </a:rPr>
              <a:t> </a:t>
            </a:r>
            <a:r>
              <a:rPr dirty="0" sz="2600" spc="-25">
                <a:solidFill>
                  <a:srgbClr val="CC3200"/>
                </a:solidFill>
              </a:rPr>
              <a:t>an </a:t>
            </a:r>
            <a:r>
              <a:rPr dirty="0" sz="2600">
                <a:solidFill>
                  <a:srgbClr val="CC3200"/>
                </a:solidFill>
              </a:rPr>
              <a:t>expedition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from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Jamestown,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to</a:t>
            </a:r>
            <a:r>
              <a:rPr dirty="0" sz="2600" spc="8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explore </a:t>
            </a:r>
            <a:r>
              <a:rPr dirty="0" sz="2600">
                <a:solidFill>
                  <a:srgbClr val="CC3200"/>
                </a:solidFill>
              </a:rPr>
              <a:t>the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western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lands</a:t>
            </a:r>
            <a:r>
              <a:rPr dirty="0" sz="2600" spc="60">
                <a:solidFill>
                  <a:srgbClr val="CC3200"/>
                </a:solidFill>
              </a:rPr>
              <a:t> </a:t>
            </a:r>
            <a:r>
              <a:rPr dirty="0" sz="2600">
                <a:solidFill>
                  <a:srgbClr val="CC3200"/>
                </a:solidFill>
              </a:rPr>
              <a:t>of</a:t>
            </a:r>
            <a:r>
              <a:rPr dirty="0" sz="2600" spc="55">
                <a:solidFill>
                  <a:srgbClr val="CC3200"/>
                </a:solidFill>
              </a:rPr>
              <a:t> </a:t>
            </a:r>
            <a:r>
              <a:rPr dirty="0" sz="2600" spc="-10">
                <a:solidFill>
                  <a:srgbClr val="CC3200"/>
                </a:solidFill>
              </a:rPr>
              <a:t>Virginia.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423162" y="5842503"/>
            <a:ext cx="9145905" cy="1635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3662045" algn="l"/>
              </a:tabLst>
            </a:pP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mountains</a:t>
            </a:r>
            <a:r>
              <a:rPr dirty="0" sz="2600" spc="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western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Virginia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were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tremendous </a:t>
            </a:r>
            <a:r>
              <a:rPr dirty="0" sz="2600" b="1">
                <a:latin typeface="Arial"/>
                <a:cs typeface="Arial"/>
              </a:rPr>
              <a:t>barrier</a:t>
            </a:r>
            <a:r>
              <a:rPr dirty="0" sz="2600" spc="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exploration.</a:t>
            </a:r>
            <a:r>
              <a:rPr dirty="0" sz="2600" b="1">
                <a:latin typeface="Arial"/>
                <a:cs typeface="Arial"/>
              </a:rPr>
              <a:t>	Therefore,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Europeans </a:t>
            </a:r>
            <a:r>
              <a:rPr dirty="0" sz="2600" b="1">
                <a:latin typeface="Arial"/>
                <a:cs typeface="Arial"/>
              </a:rPr>
              <a:t>investigated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routes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that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would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take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them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through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gaps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in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mountains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or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along</a:t>
            </a:r>
            <a:r>
              <a:rPr dirty="0" sz="2600" spc="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river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valleys.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67639" y="1036320"/>
            <a:ext cx="9650095" cy="4526280"/>
            <a:chOff x="167639" y="1036320"/>
            <a:chExt cx="9650095" cy="45262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2293619"/>
              <a:ext cx="6578345" cy="31363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9420" y="1036320"/>
              <a:ext cx="3028187" cy="4526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4" y="390400"/>
            <a:ext cx="9317355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CC3200"/>
                </a:solidFill>
              </a:rPr>
              <a:t>Early</a:t>
            </a:r>
            <a:r>
              <a:rPr dirty="0" spc="-55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explorers</a:t>
            </a:r>
            <a:r>
              <a:rPr dirty="0" spc="-50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of</a:t>
            </a:r>
            <a:r>
              <a:rPr dirty="0" spc="-50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western</a:t>
            </a:r>
            <a:r>
              <a:rPr dirty="0" spc="-45">
                <a:solidFill>
                  <a:srgbClr val="CC3200"/>
                </a:solidFill>
              </a:rPr>
              <a:t> </a:t>
            </a:r>
            <a:r>
              <a:rPr dirty="0">
                <a:solidFill>
                  <a:srgbClr val="CC3200"/>
                </a:solidFill>
              </a:rPr>
              <a:t>Virginia</a:t>
            </a:r>
            <a:r>
              <a:rPr dirty="0" spc="-50">
                <a:solidFill>
                  <a:srgbClr val="CC3200"/>
                </a:solidFill>
              </a:rPr>
              <a:t> </a:t>
            </a:r>
            <a:r>
              <a:rPr dirty="0" spc="-10">
                <a:solidFill>
                  <a:srgbClr val="CC3200"/>
                </a:solidFill>
              </a:rPr>
              <a:t>included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36" y="871774"/>
            <a:ext cx="9210040" cy="1844675"/>
          </a:xfrm>
          <a:prstGeom prst="rect">
            <a:avLst/>
          </a:prstGeom>
        </p:spPr>
        <p:txBody>
          <a:bodyPr wrap="square" lIns="0" tIns="288290" rIns="0" bIns="0" rtlCol="0" vert="horz">
            <a:spAutoFit/>
          </a:bodyPr>
          <a:lstStyle/>
          <a:p>
            <a:pPr algn="ctr" marR="83185">
              <a:lnSpc>
                <a:spcPct val="100000"/>
              </a:lnSpc>
              <a:spcBef>
                <a:spcPts val="2270"/>
              </a:spcBef>
            </a:pPr>
            <a:r>
              <a:rPr dirty="0" sz="3500" b="1">
                <a:solidFill>
                  <a:srgbClr val="0032CC"/>
                </a:solidFill>
                <a:latin typeface="Arial"/>
                <a:cs typeface="Arial"/>
              </a:rPr>
              <a:t>Abraham</a:t>
            </a:r>
            <a:r>
              <a:rPr dirty="0" sz="3500" spc="-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3500" spc="-20" b="1">
                <a:solidFill>
                  <a:srgbClr val="0032CC"/>
                </a:solidFill>
                <a:latin typeface="Arial"/>
                <a:cs typeface="Arial"/>
              </a:rPr>
              <a:t>Wood</a:t>
            </a:r>
            <a:endParaRPr sz="3500">
              <a:latin typeface="Arial"/>
              <a:cs typeface="Arial"/>
            </a:endParaRPr>
          </a:p>
          <a:p>
            <a:pPr algn="ctr" marL="12700" marR="5080">
              <a:lnSpc>
                <a:spcPct val="101499"/>
              </a:lnSpc>
              <a:spcBef>
                <a:spcPts val="1610"/>
              </a:spcBef>
            </a:pP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fur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trader</a:t>
            </a:r>
            <a:r>
              <a:rPr dirty="0" sz="2600" spc="9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who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commanded</a:t>
            </a:r>
            <a:r>
              <a:rPr dirty="0" sz="2600" spc="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Fort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Henry</a:t>
            </a:r>
            <a:r>
              <a:rPr dirty="0" sz="2600" spc="9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near</a:t>
            </a:r>
            <a:r>
              <a:rPr dirty="0" sz="2600" spc="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present-</a:t>
            </a:r>
            <a:r>
              <a:rPr dirty="0" sz="2600" spc="-25" b="1">
                <a:latin typeface="Arial"/>
                <a:cs typeface="Arial"/>
              </a:rPr>
              <a:t>day </a:t>
            </a:r>
            <a:r>
              <a:rPr dirty="0" sz="2600" b="1">
                <a:latin typeface="Arial"/>
                <a:cs typeface="Arial"/>
              </a:rPr>
              <a:t>Petersburg,</a:t>
            </a:r>
            <a:r>
              <a:rPr dirty="0" sz="2600" spc="13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Virginia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78502" y="3467861"/>
            <a:ext cx="5019040" cy="4032885"/>
            <a:chOff x="4778502" y="3467861"/>
            <a:chExt cx="5019040" cy="40328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0" y="3467861"/>
              <a:ext cx="739140" cy="944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0" y="3562349"/>
              <a:ext cx="1482089" cy="952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220" y="3657599"/>
              <a:ext cx="2225039" cy="952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3980" y="3752849"/>
              <a:ext cx="2971800" cy="952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2550" y="3848099"/>
              <a:ext cx="3714750" cy="952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1120" y="3943349"/>
              <a:ext cx="4457700" cy="9525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4450" y="4038599"/>
              <a:ext cx="4672583" cy="190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1590" y="4229099"/>
              <a:ext cx="4674870" cy="190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6350" y="4419600"/>
              <a:ext cx="3501390" cy="9525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63490" y="4514850"/>
              <a:ext cx="4674870" cy="190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2060" y="4705350"/>
              <a:ext cx="4164330" cy="952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6820" y="4800600"/>
              <a:ext cx="4613909" cy="9525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3960" y="4895850"/>
              <a:ext cx="4674870" cy="1905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02530" y="5086350"/>
              <a:ext cx="4423410" cy="9525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7290" y="5181600"/>
              <a:ext cx="4667250" cy="9525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64430" y="5276850"/>
              <a:ext cx="4674870" cy="1905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53000" y="5467350"/>
              <a:ext cx="4400550" cy="9525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37760" y="5562600"/>
              <a:ext cx="4667249" cy="9525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14900" y="5657850"/>
              <a:ext cx="4674870" cy="1905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3470" y="5848350"/>
              <a:ext cx="4290060" cy="9525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88230" y="5943600"/>
              <a:ext cx="4667250" cy="952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65370" y="6038850"/>
              <a:ext cx="4674870" cy="1905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53940" y="6229350"/>
              <a:ext cx="4400550" cy="9525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8700" y="6324600"/>
              <a:ext cx="4667249" cy="9525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15840" y="6419850"/>
              <a:ext cx="4674870" cy="1905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04410" y="6610350"/>
              <a:ext cx="4663440" cy="9525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89170" y="6705600"/>
              <a:ext cx="4667250" cy="9525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78502" y="6800850"/>
              <a:ext cx="4662678" cy="1905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4490" y="6991350"/>
              <a:ext cx="3973829" cy="9525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76010" y="7086600"/>
              <a:ext cx="3048000" cy="9525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07530" y="7181850"/>
              <a:ext cx="2225040" cy="9525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39050" y="7277100"/>
              <a:ext cx="1512570" cy="9525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66760" y="7372350"/>
              <a:ext cx="1002030" cy="128016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339343" y="3497836"/>
            <a:ext cx="4259580" cy="274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144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Wood</a:t>
            </a:r>
            <a:r>
              <a:rPr dirty="0" sz="1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personally</a:t>
            </a:r>
            <a:r>
              <a:rPr dirty="0" sz="195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led</a:t>
            </a:r>
            <a:r>
              <a:rPr dirty="0" sz="1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dirty="0" sz="1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00FF"/>
                </a:solidFill>
                <a:latin typeface="Arial"/>
                <a:cs typeface="Arial"/>
              </a:rPr>
              <a:t>expedition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into</a:t>
            </a:r>
            <a:r>
              <a:rPr dirty="0" sz="195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western</a:t>
            </a:r>
            <a:r>
              <a:rPr dirty="0" sz="195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lands</a:t>
            </a:r>
            <a:r>
              <a:rPr dirty="0" sz="1950" spc="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dirty="0" sz="195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00FF"/>
                </a:solidFill>
                <a:latin typeface="Arial"/>
                <a:cs typeface="Arial"/>
              </a:rPr>
              <a:t>1650.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1185"/>
              </a:spcBef>
            </a:pP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group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traveled</a:t>
            </a:r>
            <a:r>
              <a:rPr dirty="0" sz="1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Fort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00FF"/>
                </a:solidFill>
                <a:latin typeface="Arial"/>
                <a:cs typeface="Arial"/>
              </a:rPr>
              <a:t>Henry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195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headwaters</a:t>
            </a:r>
            <a:r>
              <a:rPr dirty="0" sz="195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195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00FF"/>
                </a:solidFill>
                <a:latin typeface="Arial"/>
                <a:cs typeface="Arial"/>
              </a:rPr>
              <a:t>Roanoke River.</a:t>
            </a:r>
            <a:endParaRPr sz="1950">
              <a:latin typeface="Arial"/>
              <a:cs typeface="Arial"/>
            </a:endParaRPr>
          </a:p>
          <a:p>
            <a:pPr algn="just" marL="12700" marR="115570" indent="69850">
              <a:lnSpc>
                <a:spcPct val="101499"/>
              </a:lnSpc>
              <a:spcBef>
                <a:spcPts val="1190"/>
              </a:spcBef>
            </a:pP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195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voyage</a:t>
            </a:r>
            <a:r>
              <a:rPr dirty="0" sz="1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was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documented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dirty="0" sz="195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50" b="1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pamphlet</a:t>
            </a:r>
            <a:r>
              <a:rPr dirty="0" sz="1950" spc="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called</a:t>
            </a:r>
            <a:r>
              <a:rPr dirty="0" sz="1950" spc="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“The</a:t>
            </a:r>
            <a:r>
              <a:rPr dirty="0" sz="1950" spc="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00FF"/>
                </a:solidFill>
                <a:latin typeface="Arial"/>
                <a:cs typeface="Arial"/>
              </a:rPr>
              <a:t>Discovery</a:t>
            </a:r>
            <a:r>
              <a:rPr dirty="0" sz="1950" spc="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dirty="0" u="heavy" sz="19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New</a:t>
            </a:r>
            <a:r>
              <a:rPr dirty="0" u="heavy" sz="1950" spc="4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Brittaine</a:t>
            </a:r>
            <a:r>
              <a:rPr dirty="0" sz="1950" spc="-10" b="1">
                <a:solidFill>
                  <a:srgbClr val="0000FF"/>
                </a:solidFill>
                <a:latin typeface="Arial"/>
                <a:cs typeface="Arial"/>
              </a:rPr>
              <a:t>.”</a:t>
            </a:r>
            <a:endParaRPr sz="1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302243" y="6433821"/>
            <a:ext cx="87376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latin typeface="Arial"/>
                <a:cs typeface="Arial"/>
              </a:rPr>
              <a:t>Fort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Henry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7879080" y="6045708"/>
            <a:ext cx="843915" cy="360680"/>
            <a:chOff x="7879080" y="6045708"/>
            <a:chExt cx="843915" cy="360680"/>
          </a:xfrm>
        </p:grpSpPr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28221" y="6311741"/>
              <a:ext cx="94297" cy="94297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7879080" y="6045708"/>
              <a:ext cx="761365" cy="292100"/>
            </a:xfrm>
            <a:custGeom>
              <a:avLst/>
              <a:gdLst/>
              <a:ahLst/>
              <a:cxnLst/>
              <a:rect l="l" t="t" r="r" b="b"/>
              <a:pathLst>
                <a:path w="761365" h="292100">
                  <a:moveTo>
                    <a:pt x="139445" y="0"/>
                  </a:moveTo>
                  <a:lnTo>
                    <a:pt x="0" y="19811"/>
                  </a:lnTo>
                  <a:lnTo>
                    <a:pt x="92963" y="112775"/>
                  </a:lnTo>
                  <a:lnTo>
                    <a:pt x="92963" y="73151"/>
                  </a:lnTo>
                  <a:lnTo>
                    <a:pt x="106679" y="33527"/>
                  </a:lnTo>
                  <a:lnTo>
                    <a:pt x="126189" y="40023"/>
                  </a:lnTo>
                  <a:lnTo>
                    <a:pt x="139445" y="0"/>
                  </a:lnTo>
                  <a:close/>
                </a:path>
                <a:path w="761365" h="292100">
                  <a:moveTo>
                    <a:pt x="126189" y="40023"/>
                  </a:moveTo>
                  <a:lnTo>
                    <a:pt x="106679" y="33527"/>
                  </a:lnTo>
                  <a:lnTo>
                    <a:pt x="92963" y="73151"/>
                  </a:lnTo>
                  <a:lnTo>
                    <a:pt x="113002" y="79839"/>
                  </a:lnTo>
                  <a:lnTo>
                    <a:pt x="126189" y="40023"/>
                  </a:lnTo>
                  <a:close/>
                </a:path>
                <a:path w="761365" h="292100">
                  <a:moveTo>
                    <a:pt x="113002" y="79839"/>
                  </a:moveTo>
                  <a:lnTo>
                    <a:pt x="92963" y="73151"/>
                  </a:lnTo>
                  <a:lnTo>
                    <a:pt x="92963" y="112775"/>
                  </a:lnTo>
                  <a:lnTo>
                    <a:pt x="99821" y="119633"/>
                  </a:lnTo>
                  <a:lnTo>
                    <a:pt x="113002" y="79839"/>
                  </a:lnTo>
                  <a:close/>
                </a:path>
                <a:path w="761365" h="292100">
                  <a:moveTo>
                    <a:pt x="761237" y="251459"/>
                  </a:moveTo>
                  <a:lnTo>
                    <a:pt x="126189" y="40023"/>
                  </a:lnTo>
                  <a:lnTo>
                    <a:pt x="113002" y="79839"/>
                  </a:lnTo>
                  <a:lnTo>
                    <a:pt x="748283" y="291845"/>
                  </a:lnTo>
                  <a:lnTo>
                    <a:pt x="761237" y="251459"/>
                  </a:lnTo>
                  <a:close/>
                </a:path>
              </a:pathLst>
            </a:custGeom>
            <a:solidFill>
              <a:srgbClr val="0032C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1338833"/>
            <a:ext cx="8801100" cy="63192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28" y="392686"/>
            <a:ext cx="8834120" cy="9639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317500">
              <a:lnSpc>
                <a:spcPct val="101000"/>
              </a:lnSpc>
              <a:spcBef>
                <a:spcPts val="90"/>
              </a:spcBef>
              <a:tabLst>
                <a:tab pos="4103370" algn="l"/>
              </a:tabLst>
            </a:pPr>
            <a:r>
              <a:rPr dirty="0" sz="3050">
                <a:solidFill>
                  <a:srgbClr val="CC3200"/>
                </a:solidFill>
              </a:rPr>
              <a:t>Later,</a:t>
            </a:r>
            <a:r>
              <a:rPr dirty="0" sz="3050" spc="-3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others</a:t>
            </a:r>
            <a:r>
              <a:rPr dirty="0" sz="3050" spc="-3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crossed</a:t>
            </a:r>
            <a:r>
              <a:rPr dirty="0" sz="3050" spc="-3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western</a:t>
            </a:r>
            <a:r>
              <a:rPr dirty="0" sz="3050" spc="-30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Virginia</a:t>
            </a:r>
            <a:r>
              <a:rPr dirty="0" sz="3050" spc="-60">
                <a:solidFill>
                  <a:srgbClr val="CC3200"/>
                </a:solidFill>
              </a:rPr>
              <a:t> </a:t>
            </a:r>
            <a:r>
              <a:rPr dirty="0" sz="3050" spc="-10">
                <a:solidFill>
                  <a:srgbClr val="CC3200"/>
                </a:solidFill>
              </a:rPr>
              <a:t>while </a:t>
            </a:r>
            <a:r>
              <a:rPr dirty="0" sz="3050">
                <a:solidFill>
                  <a:srgbClr val="CC3200"/>
                </a:solidFill>
              </a:rPr>
              <a:t>exploring new </a:t>
            </a:r>
            <a:r>
              <a:rPr dirty="0" sz="3050" spc="-10">
                <a:solidFill>
                  <a:srgbClr val="CC3200"/>
                </a:solidFill>
              </a:rPr>
              <a:t>lands.</a:t>
            </a:r>
            <a:r>
              <a:rPr dirty="0" sz="3050">
                <a:solidFill>
                  <a:srgbClr val="CC3200"/>
                </a:solidFill>
              </a:rPr>
              <a:t>	These</a:t>
            </a:r>
            <a:r>
              <a:rPr dirty="0" sz="3050" spc="-5">
                <a:solidFill>
                  <a:srgbClr val="CC3200"/>
                </a:solidFill>
              </a:rPr>
              <a:t> </a:t>
            </a:r>
            <a:r>
              <a:rPr dirty="0" sz="3050">
                <a:solidFill>
                  <a:srgbClr val="CC3200"/>
                </a:solidFill>
              </a:rPr>
              <a:t>explorers</a:t>
            </a:r>
            <a:r>
              <a:rPr dirty="0" sz="3050" spc="-5">
                <a:solidFill>
                  <a:srgbClr val="CC3200"/>
                </a:solidFill>
              </a:rPr>
              <a:t> </a:t>
            </a:r>
            <a:r>
              <a:rPr dirty="0" sz="3050" spc="-10">
                <a:solidFill>
                  <a:srgbClr val="CC3200"/>
                </a:solidFill>
              </a:rPr>
              <a:t>included</a:t>
            </a:r>
            <a:endParaRPr sz="3050"/>
          </a:p>
        </p:txBody>
      </p:sp>
      <p:sp>
        <p:nvSpPr>
          <p:cNvPr id="4" name="object 4" descr=""/>
          <p:cNvSpPr txBox="1"/>
          <p:nvPr/>
        </p:nvSpPr>
        <p:spPr>
          <a:xfrm>
            <a:off x="4446523" y="3330196"/>
            <a:ext cx="1229360" cy="9309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latin typeface="Arial"/>
                <a:cs typeface="Arial"/>
              </a:rPr>
              <a:t>1669-</a:t>
            </a:r>
            <a:r>
              <a:rPr dirty="0" sz="1950" spc="-20" b="1">
                <a:latin typeface="Arial"/>
                <a:cs typeface="Arial"/>
              </a:rPr>
              <a:t>1671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50" spc="-20" b="1">
                <a:latin typeface="Arial"/>
                <a:cs typeface="Arial"/>
              </a:rPr>
              <a:t>1671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50" spc="-20" b="1">
                <a:latin typeface="Arial"/>
                <a:cs typeface="Arial"/>
              </a:rPr>
              <a:t>1671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57692" y="3330196"/>
            <a:ext cx="2792730" cy="1232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" marR="579755" indent="-4445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latin typeface="Arial"/>
                <a:cs typeface="Arial"/>
              </a:rPr>
              <a:t>John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Lederer </a:t>
            </a:r>
            <a:r>
              <a:rPr dirty="0" sz="1950" b="1">
                <a:latin typeface="Arial"/>
                <a:cs typeface="Arial"/>
              </a:rPr>
              <a:t>Abraham</a:t>
            </a:r>
            <a:r>
              <a:rPr dirty="0" sz="1950" spc="75" b="1">
                <a:latin typeface="Arial"/>
                <a:cs typeface="Arial"/>
              </a:rPr>
              <a:t> </a:t>
            </a:r>
            <a:r>
              <a:rPr dirty="0" sz="1950" spc="-20" b="1">
                <a:latin typeface="Arial"/>
                <a:cs typeface="Arial"/>
              </a:rPr>
              <a:t>Wood </a:t>
            </a:r>
            <a:r>
              <a:rPr dirty="0" sz="1950" b="1">
                <a:latin typeface="Arial"/>
                <a:cs typeface="Arial"/>
              </a:rPr>
              <a:t>Thomas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Batts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and</a:t>
            </a:r>
            <a:endParaRPr sz="1950">
              <a:latin typeface="Arial"/>
              <a:cs typeface="Arial"/>
            </a:endParaRPr>
          </a:p>
          <a:p>
            <a:pPr marL="1102360">
              <a:lnSpc>
                <a:spcPct val="100000"/>
              </a:lnSpc>
              <a:spcBef>
                <a:spcPts val="35"/>
              </a:spcBef>
            </a:pPr>
            <a:r>
              <a:rPr dirty="0" sz="1950" b="1">
                <a:latin typeface="Arial"/>
                <a:cs typeface="Arial"/>
              </a:rPr>
              <a:t>Robert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Fallam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6523" y="4838941"/>
            <a:ext cx="586105" cy="629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20" b="1">
                <a:latin typeface="Arial"/>
                <a:cs typeface="Arial"/>
              </a:rPr>
              <a:t>1742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50" spc="-20" b="1">
                <a:latin typeface="Arial"/>
                <a:cs typeface="Arial"/>
              </a:rPr>
              <a:t>1750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41086" y="4838941"/>
            <a:ext cx="236156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latin typeface="Arial"/>
                <a:cs typeface="Arial"/>
              </a:rPr>
              <a:t>Howard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and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Salling </a:t>
            </a:r>
            <a:r>
              <a:rPr dirty="0" sz="1950" b="1">
                <a:latin typeface="Arial"/>
                <a:cs typeface="Arial"/>
              </a:rPr>
              <a:t>Thomas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Walker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503" y="390400"/>
            <a:ext cx="2853055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John</a:t>
            </a:r>
            <a:r>
              <a:rPr dirty="0" spc="-30"/>
              <a:t> </a:t>
            </a:r>
            <a:r>
              <a:rPr dirty="0" spc="-10"/>
              <a:t>Lederer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0009" y="924293"/>
            <a:ext cx="9255760" cy="635000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528320">
              <a:lnSpc>
                <a:spcPct val="100000"/>
              </a:lnSpc>
              <a:spcBef>
                <a:spcPts val="1220"/>
              </a:spcBef>
            </a:pPr>
            <a:r>
              <a:rPr dirty="0" sz="3050" b="1">
                <a:latin typeface="Arial"/>
                <a:cs typeface="Arial"/>
              </a:rPr>
              <a:t>First person</a:t>
            </a:r>
            <a:r>
              <a:rPr dirty="0" sz="3050" spc="25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to</a:t>
            </a:r>
            <a:r>
              <a:rPr dirty="0" sz="3050" spc="15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enter</a:t>
            </a:r>
            <a:r>
              <a:rPr dirty="0" sz="3050" spc="10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present-day</a:t>
            </a:r>
            <a:r>
              <a:rPr dirty="0" sz="3050" spc="25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West</a:t>
            </a:r>
            <a:r>
              <a:rPr dirty="0" sz="3050" spc="10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Virginia</a:t>
            </a:r>
            <a:endParaRPr sz="305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  <a:spcBef>
                <a:spcPts val="985"/>
              </a:spcBef>
            </a:pP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His</a:t>
            </a:r>
            <a:r>
              <a:rPr dirty="0" sz="2600" spc="9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expedition</a:t>
            </a:r>
            <a:r>
              <a:rPr dirty="0" sz="2600" spc="8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is</a:t>
            </a:r>
            <a:r>
              <a:rPr dirty="0" sz="2600" spc="10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sometimes</a:t>
            </a:r>
            <a:r>
              <a:rPr dirty="0" sz="2600" spc="9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2CC"/>
                </a:solidFill>
                <a:latin typeface="Arial"/>
                <a:cs typeface="Arial"/>
              </a:rPr>
              <a:t>discredited</a:t>
            </a:r>
            <a:r>
              <a:rPr dirty="0" sz="2600" spc="8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32CC"/>
                </a:solidFill>
                <a:latin typeface="Arial"/>
                <a:cs typeface="Arial"/>
              </a:rPr>
              <a:t>because</a:t>
            </a:r>
            <a:endParaRPr sz="2600">
              <a:latin typeface="Arial"/>
              <a:cs typeface="Arial"/>
            </a:endParaRPr>
          </a:p>
          <a:p>
            <a:pPr marL="1562100" indent="-390525">
              <a:lnSpc>
                <a:spcPct val="100000"/>
              </a:lnSpc>
              <a:spcBef>
                <a:spcPts val="50"/>
              </a:spcBef>
              <a:buFont typeface="Wingdings"/>
              <a:buChar char=""/>
              <a:tabLst>
                <a:tab pos="1562100" algn="l"/>
              </a:tabLst>
            </a:pP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some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believe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he</a:t>
            </a:r>
            <a:r>
              <a:rPr dirty="0" sz="2600" spc="95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sometimes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recorded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CC00"/>
                </a:solidFill>
                <a:latin typeface="Arial"/>
                <a:cs typeface="Arial"/>
              </a:rPr>
              <a:t>hearsay.</a:t>
            </a:r>
            <a:endParaRPr sz="2600">
              <a:latin typeface="Arial"/>
              <a:cs typeface="Arial"/>
            </a:endParaRPr>
          </a:p>
          <a:p>
            <a:pPr marL="1562100" marR="445134" indent="-390525">
              <a:lnSpc>
                <a:spcPct val="101499"/>
              </a:lnSpc>
              <a:buFont typeface="Wingdings"/>
              <a:buChar char=""/>
              <a:tabLst>
                <a:tab pos="2177415" algn="l"/>
              </a:tabLst>
            </a:pP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his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journal</a:t>
            </a:r>
            <a:r>
              <a:rPr dirty="0" sz="2600" spc="7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account</a:t>
            </a:r>
            <a:r>
              <a:rPr dirty="0" sz="2600" spc="75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contained</a:t>
            </a:r>
            <a:r>
              <a:rPr dirty="0" sz="2600" spc="7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references</a:t>
            </a:r>
            <a:r>
              <a:rPr dirty="0" sz="2600" spc="90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00CC00"/>
                </a:solidFill>
                <a:latin typeface="Arial"/>
                <a:cs typeface="Arial"/>
              </a:rPr>
              <a:t>that </a:t>
            </a:r>
            <a:r>
              <a:rPr dirty="0" sz="2600" spc="-20" b="1">
                <a:solidFill>
                  <a:srgbClr val="00CC00"/>
                </a:solidFill>
                <a:latin typeface="Arial"/>
                <a:cs typeface="Arial"/>
              </a:rPr>
              <a:t>	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some</a:t>
            </a:r>
            <a:r>
              <a:rPr dirty="0" sz="2600" spc="65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think</a:t>
            </a:r>
            <a:r>
              <a:rPr dirty="0" sz="2600" spc="45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CC00"/>
                </a:solidFill>
                <a:latin typeface="Arial"/>
                <a:cs typeface="Arial"/>
              </a:rPr>
              <a:t>are</a:t>
            </a:r>
            <a:r>
              <a:rPr dirty="0" sz="2600" spc="65" b="1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CC00"/>
                </a:solidFill>
                <a:latin typeface="Arial"/>
                <a:cs typeface="Arial"/>
              </a:rPr>
              <a:t>imaginary.</a:t>
            </a:r>
            <a:endParaRPr sz="2600">
              <a:latin typeface="Arial"/>
              <a:cs typeface="Arial"/>
            </a:endParaRPr>
          </a:p>
          <a:p>
            <a:pPr algn="ctr" marL="12065" marR="5775960" indent="-635">
              <a:lnSpc>
                <a:spcPct val="101000"/>
              </a:lnSpc>
              <a:spcBef>
                <a:spcPts val="1835"/>
              </a:spcBef>
            </a:pPr>
            <a:r>
              <a:rPr dirty="0" sz="3050" b="1">
                <a:latin typeface="Arial"/>
                <a:cs typeface="Arial"/>
              </a:rPr>
              <a:t>His</a:t>
            </a:r>
            <a:r>
              <a:rPr dirty="0" sz="3050" spc="5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journal </a:t>
            </a:r>
            <a:r>
              <a:rPr dirty="0" sz="3050" b="1">
                <a:latin typeface="Arial"/>
                <a:cs typeface="Arial"/>
              </a:rPr>
              <a:t>referred</a:t>
            </a:r>
            <a:r>
              <a:rPr dirty="0" sz="3050" spc="20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to</a:t>
            </a:r>
            <a:r>
              <a:rPr dirty="0" sz="3050" spc="20" b="1">
                <a:latin typeface="Arial"/>
                <a:cs typeface="Arial"/>
              </a:rPr>
              <a:t> </a:t>
            </a:r>
            <a:r>
              <a:rPr dirty="0" sz="3050" spc="-25" b="1">
                <a:latin typeface="Arial"/>
                <a:cs typeface="Arial"/>
              </a:rPr>
              <a:t>the </a:t>
            </a:r>
            <a:r>
              <a:rPr dirty="0" sz="3050" b="1">
                <a:latin typeface="Arial"/>
                <a:cs typeface="Arial"/>
              </a:rPr>
              <a:t>“Atlantick”</a:t>
            </a:r>
            <a:r>
              <a:rPr dirty="0" sz="3050" spc="35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Ocean, </a:t>
            </a:r>
            <a:r>
              <a:rPr dirty="0" sz="3050" b="1">
                <a:latin typeface="Arial"/>
                <a:cs typeface="Arial"/>
              </a:rPr>
              <a:t>which</a:t>
            </a:r>
            <a:r>
              <a:rPr dirty="0" sz="3050" spc="-5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some </a:t>
            </a:r>
            <a:r>
              <a:rPr dirty="0" sz="3050" spc="-10" b="1">
                <a:latin typeface="Arial"/>
                <a:cs typeface="Arial"/>
              </a:rPr>
              <a:t>think </a:t>
            </a:r>
            <a:r>
              <a:rPr dirty="0" sz="3050" b="1">
                <a:latin typeface="Arial"/>
                <a:cs typeface="Arial"/>
              </a:rPr>
              <a:t>actually</a:t>
            </a:r>
            <a:r>
              <a:rPr dirty="0" sz="3050" spc="-5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might </a:t>
            </a:r>
            <a:r>
              <a:rPr dirty="0" sz="3050" b="1">
                <a:latin typeface="Arial"/>
                <a:cs typeface="Arial"/>
              </a:rPr>
              <a:t>have</a:t>
            </a:r>
            <a:r>
              <a:rPr dirty="0" sz="3050" spc="5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been</a:t>
            </a:r>
            <a:r>
              <a:rPr dirty="0" sz="3050" spc="15" b="1">
                <a:latin typeface="Arial"/>
                <a:cs typeface="Arial"/>
              </a:rPr>
              <a:t> </a:t>
            </a:r>
            <a:r>
              <a:rPr dirty="0" sz="3050" spc="-25" b="1">
                <a:latin typeface="Arial"/>
                <a:cs typeface="Arial"/>
              </a:rPr>
              <a:t>fog </a:t>
            </a:r>
            <a:r>
              <a:rPr dirty="0" sz="3050" b="1">
                <a:latin typeface="Arial"/>
                <a:cs typeface="Arial"/>
              </a:rPr>
              <a:t>over</a:t>
            </a:r>
            <a:r>
              <a:rPr dirty="0" sz="3050" spc="10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the</a:t>
            </a:r>
            <a:r>
              <a:rPr dirty="0" sz="3050" spc="5" b="1">
                <a:latin typeface="Arial"/>
                <a:cs typeface="Arial"/>
              </a:rPr>
              <a:t> </a:t>
            </a:r>
            <a:r>
              <a:rPr dirty="0" sz="3050" spc="-20" b="1">
                <a:latin typeface="Arial"/>
                <a:cs typeface="Arial"/>
              </a:rPr>
              <a:t>Blue </a:t>
            </a:r>
            <a:r>
              <a:rPr dirty="0" sz="3050" b="1">
                <a:latin typeface="Arial"/>
                <a:cs typeface="Arial"/>
              </a:rPr>
              <a:t>Ridge</a:t>
            </a:r>
            <a:r>
              <a:rPr dirty="0" sz="3050" spc="5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Mountains.</a:t>
            </a:r>
            <a:endParaRPr sz="30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7179" y="3634740"/>
            <a:ext cx="5280659" cy="3300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125"/>
              </a:spcBef>
            </a:pPr>
            <a:r>
              <a:rPr dirty="0" sz="3050"/>
              <a:t>Thomas Batts</a:t>
            </a:r>
            <a:r>
              <a:rPr dirty="0" sz="3050" spc="10"/>
              <a:t> </a:t>
            </a:r>
            <a:r>
              <a:rPr dirty="0" sz="3050"/>
              <a:t>and</a:t>
            </a:r>
            <a:r>
              <a:rPr dirty="0" sz="3050" spc="10"/>
              <a:t> </a:t>
            </a:r>
            <a:r>
              <a:rPr dirty="0" sz="3050"/>
              <a:t>Robert</a:t>
            </a:r>
            <a:r>
              <a:rPr dirty="0" sz="3050" spc="10"/>
              <a:t> </a:t>
            </a:r>
            <a:r>
              <a:rPr dirty="0" sz="3050" spc="-10"/>
              <a:t>Fallam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256286" y="980950"/>
            <a:ext cx="3999229" cy="3514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65480" marR="1247775" indent="-401320">
              <a:lnSpc>
                <a:spcPct val="101499"/>
              </a:lnSpc>
              <a:spcBef>
                <a:spcPts val="90"/>
              </a:spcBef>
            </a:pPr>
            <a:r>
              <a:rPr dirty="0" sz="2600" b="1">
                <a:solidFill>
                  <a:srgbClr val="CC3200"/>
                </a:solidFill>
                <a:latin typeface="Arial"/>
                <a:cs typeface="Arial"/>
              </a:rPr>
              <a:t>Members</a:t>
            </a:r>
            <a:r>
              <a:rPr dirty="0" sz="2600" spc="8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CC3200"/>
                </a:solidFill>
                <a:latin typeface="Arial"/>
                <a:cs typeface="Arial"/>
              </a:rPr>
              <a:t>of</a:t>
            </a:r>
            <a:r>
              <a:rPr dirty="0" sz="2600" spc="6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CC3200"/>
                </a:solidFill>
                <a:latin typeface="Arial"/>
                <a:cs typeface="Arial"/>
              </a:rPr>
              <a:t>the </a:t>
            </a:r>
            <a:r>
              <a:rPr dirty="0" sz="2600" spc="-10" b="1">
                <a:solidFill>
                  <a:srgbClr val="CC3200"/>
                </a:solidFill>
                <a:latin typeface="Arial"/>
                <a:cs typeface="Arial"/>
              </a:rPr>
              <a:t>expedition</a:t>
            </a:r>
            <a:endParaRPr sz="2600">
              <a:latin typeface="Arial"/>
              <a:cs typeface="Arial"/>
            </a:endParaRPr>
          </a:p>
          <a:p>
            <a:pPr marL="12700" marR="219710">
              <a:lnSpc>
                <a:spcPct val="101499"/>
              </a:lnSpc>
              <a:spcBef>
                <a:spcPts val="944"/>
              </a:spcBef>
            </a:pPr>
            <a:r>
              <a:rPr dirty="0" sz="1950" b="1">
                <a:latin typeface="Arial"/>
                <a:cs typeface="Arial"/>
              </a:rPr>
              <a:t>Thomas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Batts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(the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leader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of</a:t>
            </a:r>
            <a:r>
              <a:rPr dirty="0" sz="1950" spc="60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the </a:t>
            </a:r>
            <a:r>
              <a:rPr dirty="0" sz="1950" spc="-10" b="1">
                <a:latin typeface="Arial"/>
                <a:cs typeface="Arial"/>
              </a:rPr>
              <a:t>voyage)</a:t>
            </a:r>
            <a:endParaRPr sz="195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225"/>
              </a:spcBef>
            </a:pPr>
            <a:r>
              <a:rPr dirty="0" sz="1950" b="1">
                <a:latin typeface="Arial"/>
                <a:cs typeface="Arial"/>
              </a:rPr>
              <a:t>Robert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Fallam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(kept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journal)</a:t>
            </a:r>
            <a:endParaRPr sz="1950">
              <a:latin typeface="Arial"/>
              <a:cs typeface="Arial"/>
            </a:endParaRPr>
          </a:p>
          <a:p>
            <a:pPr marL="12700" marR="84455">
              <a:lnSpc>
                <a:spcPct val="101499"/>
              </a:lnSpc>
              <a:spcBef>
                <a:spcPts val="1190"/>
              </a:spcBef>
            </a:pPr>
            <a:r>
              <a:rPr dirty="0" sz="1950" b="1">
                <a:latin typeface="Arial"/>
                <a:cs typeface="Arial"/>
              </a:rPr>
              <a:t>Thomas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Wood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(may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have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been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spc="-50" b="1">
                <a:latin typeface="Arial"/>
                <a:cs typeface="Arial"/>
              </a:rPr>
              <a:t>a </a:t>
            </a:r>
            <a:r>
              <a:rPr dirty="0" sz="1950" b="1">
                <a:latin typeface="Arial"/>
                <a:cs typeface="Arial"/>
              </a:rPr>
              <a:t>relative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of</a:t>
            </a:r>
            <a:r>
              <a:rPr dirty="0" sz="1950" spc="-1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Abraham</a:t>
            </a:r>
            <a:r>
              <a:rPr dirty="0" sz="1950" spc="5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Wood)</a:t>
            </a:r>
            <a:endParaRPr sz="1950">
              <a:latin typeface="Arial"/>
              <a:cs typeface="Arial"/>
            </a:endParaRPr>
          </a:p>
          <a:p>
            <a:pPr marL="12700" marR="5080" indent="69850">
              <a:lnSpc>
                <a:spcPct val="101499"/>
              </a:lnSpc>
              <a:spcBef>
                <a:spcPts val="1190"/>
              </a:spcBef>
            </a:pPr>
            <a:r>
              <a:rPr dirty="0" sz="1950" b="1">
                <a:latin typeface="Arial"/>
                <a:cs typeface="Arial"/>
              </a:rPr>
              <a:t>Penecute</a:t>
            </a:r>
            <a:r>
              <a:rPr dirty="0" sz="1950" spc="7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(an</a:t>
            </a:r>
            <a:r>
              <a:rPr dirty="0" sz="1950" spc="-1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Appomattox</a:t>
            </a:r>
            <a:r>
              <a:rPr dirty="0" sz="1950" spc="7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Indian </a:t>
            </a:r>
            <a:r>
              <a:rPr dirty="0" sz="1950" b="1">
                <a:latin typeface="Arial"/>
                <a:cs typeface="Arial"/>
              </a:rPr>
              <a:t>who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guided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the</a:t>
            </a:r>
            <a:r>
              <a:rPr dirty="0" sz="1950" spc="5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group)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6286" y="4620997"/>
            <a:ext cx="447992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latin typeface="Arial"/>
                <a:cs typeface="Arial"/>
              </a:rPr>
              <a:t>Jack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Weason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(perhaps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an</a:t>
            </a:r>
            <a:r>
              <a:rPr dirty="0" sz="1950" spc="4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indentured </a:t>
            </a:r>
            <a:r>
              <a:rPr dirty="0" sz="1950" b="1">
                <a:latin typeface="Arial"/>
                <a:cs typeface="Arial"/>
              </a:rPr>
              <a:t>servant</a:t>
            </a:r>
            <a:r>
              <a:rPr dirty="0" sz="1950" spc="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of</a:t>
            </a:r>
            <a:r>
              <a:rPr dirty="0" sz="1950" spc="-1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Abraham</a:t>
            </a:r>
            <a:r>
              <a:rPr dirty="0" sz="1950" spc="6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Wood)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7285" y="981712"/>
            <a:ext cx="546989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Found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interesting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tree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markings,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M.A.N.I. </a:t>
            </a:r>
            <a:r>
              <a:rPr dirty="0" sz="2200" b="1">
                <a:latin typeface="Arial"/>
                <a:cs typeface="Arial"/>
              </a:rPr>
              <a:t>and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MA.NI,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which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probably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meant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others </a:t>
            </a:r>
            <a:r>
              <a:rPr dirty="0" sz="2200" b="1">
                <a:latin typeface="Arial"/>
                <a:cs typeface="Arial"/>
              </a:rPr>
              <a:t>had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been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there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before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them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0100" y="5706871"/>
            <a:ext cx="6756400" cy="190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Marking</a:t>
            </a:r>
            <a:r>
              <a:rPr dirty="0" sz="2200" spc="-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32CC"/>
                </a:solidFill>
                <a:latin typeface="Arial"/>
                <a:cs typeface="Arial"/>
              </a:rPr>
              <a:t>included: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CR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English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King</a:t>
            </a:r>
            <a:r>
              <a:rPr dirty="0" sz="1950" spc="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Charles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5" b="1">
                <a:solidFill>
                  <a:srgbClr val="0032CC"/>
                </a:solidFill>
                <a:latin typeface="Arial"/>
                <a:cs typeface="Arial"/>
              </a:rPr>
              <a:t>II</a:t>
            </a:r>
            <a:endParaRPr sz="1950">
              <a:latin typeface="Arial"/>
              <a:cs typeface="Arial"/>
            </a:endParaRPr>
          </a:p>
          <a:p>
            <a:pPr marL="12700" marR="1698625">
              <a:lnSpc>
                <a:spcPct val="101499"/>
              </a:lnSpc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WB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Virginia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governor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William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Berkeley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AW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-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Abraham</a:t>
            </a:r>
            <a:r>
              <a:rPr dirty="0" sz="19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Wood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TB:RF:P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Thomas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Batts,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Robert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Fallam,</a:t>
            </a:r>
            <a:r>
              <a:rPr dirty="0" sz="1950" spc="6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and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Penecute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34037" y="4168370"/>
            <a:ext cx="441134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In</a:t>
            </a:r>
            <a:r>
              <a:rPr dirty="0" sz="195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Monroe</a:t>
            </a:r>
            <a:r>
              <a:rPr dirty="0" sz="195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County</a:t>
            </a:r>
            <a:r>
              <a:rPr dirty="0" sz="195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they</a:t>
            </a:r>
            <a:r>
              <a:rPr dirty="0" sz="1950" spc="5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marked</a:t>
            </a:r>
            <a:r>
              <a:rPr dirty="0" sz="1950" spc="5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6500"/>
                </a:solidFill>
                <a:latin typeface="Arial"/>
                <a:cs typeface="Arial"/>
              </a:rPr>
              <a:t>trees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with</a:t>
            </a:r>
            <a:r>
              <a:rPr dirty="0" sz="1950" spc="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dirty="0" sz="1950" spc="3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hot</a:t>
            </a:r>
            <a:r>
              <a:rPr dirty="0" sz="1950" spc="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iron</a:t>
            </a:r>
            <a:r>
              <a:rPr dirty="0" sz="1950" spc="3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to</a:t>
            </a:r>
            <a:r>
              <a:rPr dirty="0" sz="1950" spc="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claim</a:t>
            </a:r>
            <a:r>
              <a:rPr dirty="0" sz="1950" spc="35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6500"/>
                </a:solidFill>
                <a:latin typeface="Arial"/>
                <a:cs typeface="Arial"/>
              </a:rPr>
              <a:t>their</a:t>
            </a:r>
            <a:r>
              <a:rPr dirty="0" sz="1950" spc="30" b="1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6500"/>
                </a:solidFill>
                <a:latin typeface="Arial"/>
                <a:cs typeface="Arial"/>
              </a:rPr>
              <a:t>territory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286243" y="2458973"/>
            <a:ext cx="2440305" cy="1596390"/>
            <a:chOff x="7286243" y="2458973"/>
            <a:chExt cx="2440305" cy="159639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6243" y="2458973"/>
              <a:ext cx="2439923" cy="159604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491727" y="3454145"/>
              <a:ext cx="703580" cy="234950"/>
            </a:xfrm>
            <a:custGeom>
              <a:avLst/>
              <a:gdLst/>
              <a:ahLst/>
              <a:cxnLst/>
              <a:rect l="l" t="t" r="r" b="b"/>
              <a:pathLst>
                <a:path w="703579" h="234950">
                  <a:moveTo>
                    <a:pt x="154685" y="214122"/>
                  </a:moveTo>
                  <a:lnTo>
                    <a:pt x="134111" y="75438"/>
                  </a:lnTo>
                  <a:lnTo>
                    <a:pt x="91439" y="81534"/>
                  </a:lnTo>
                  <a:lnTo>
                    <a:pt x="81533" y="179832"/>
                  </a:lnTo>
                  <a:lnTo>
                    <a:pt x="41909" y="89154"/>
                  </a:lnTo>
                  <a:lnTo>
                    <a:pt x="0" y="96012"/>
                  </a:lnTo>
                  <a:lnTo>
                    <a:pt x="21335" y="234696"/>
                  </a:lnTo>
                  <a:lnTo>
                    <a:pt x="30479" y="233082"/>
                  </a:lnTo>
                  <a:lnTo>
                    <a:pt x="30479" y="121158"/>
                  </a:lnTo>
                  <a:lnTo>
                    <a:pt x="74675" y="226314"/>
                  </a:lnTo>
                  <a:lnTo>
                    <a:pt x="101345" y="221742"/>
                  </a:lnTo>
                  <a:lnTo>
                    <a:pt x="112013" y="108966"/>
                  </a:lnTo>
                  <a:lnTo>
                    <a:pt x="128777" y="217932"/>
                  </a:lnTo>
                  <a:lnTo>
                    <a:pt x="154685" y="214122"/>
                  </a:lnTo>
                  <a:close/>
                </a:path>
                <a:path w="703579" h="234950">
                  <a:moveTo>
                    <a:pt x="47243" y="230124"/>
                  </a:moveTo>
                  <a:lnTo>
                    <a:pt x="30479" y="121158"/>
                  </a:lnTo>
                  <a:lnTo>
                    <a:pt x="30479" y="233082"/>
                  </a:lnTo>
                  <a:lnTo>
                    <a:pt x="47243" y="230124"/>
                  </a:lnTo>
                  <a:close/>
                </a:path>
                <a:path w="703579" h="234950">
                  <a:moveTo>
                    <a:pt x="208787" y="205740"/>
                  </a:moveTo>
                  <a:lnTo>
                    <a:pt x="204977" y="179070"/>
                  </a:lnTo>
                  <a:lnTo>
                    <a:pt x="178307" y="182880"/>
                  </a:lnTo>
                  <a:lnTo>
                    <a:pt x="182117" y="209550"/>
                  </a:lnTo>
                  <a:lnTo>
                    <a:pt x="208787" y="205740"/>
                  </a:lnTo>
                  <a:close/>
                </a:path>
                <a:path w="703579" h="234950">
                  <a:moveTo>
                    <a:pt x="361187" y="182118"/>
                  </a:moveTo>
                  <a:lnTo>
                    <a:pt x="284225" y="52578"/>
                  </a:lnTo>
                  <a:lnTo>
                    <a:pt x="254507" y="57150"/>
                  </a:lnTo>
                  <a:lnTo>
                    <a:pt x="221741" y="203454"/>
                  </a:lnTo>
                  <a:lnTo>
                    <a:pt x="251459" y="198882"/>
                  </a:lnTo>
                  <a:lnTo>
                    <a:pt x="258317" y="166116"/>
                  </a:lnTo>
                  <a:lnTo>
                    <a:pt x="263651" y="165312"/>
                  </a:lnTo>
                  <a:lnTo>
                    <a:pt x="263651" y="140970"/>
                  </a:lnTo>
                  <a:lnTo>
                    <a:pt x="274319" y="86868"/>
                  </a:lnTo>
                  <a:lnTo>
                    <a:pt x="300989" y="135636"/>
                  </a:lnTo>
                  <a:lnTo>
                    <a:pt x="300989" y="159685"/>
                  </a:lnTo>
                  <a:lnTo>
                    <a:pt x="313943" y="157734"/>
                  </a:lnTo>
                  <a:lnTo>
                    <a:pt x="330707" y="187452"/>
                  </a:lnTo>
                  <a:lnTo>
                    <a:pt x="361187" y="182118"/>
                  </a:lnTo>
                  <a:close/>
                </a:path>
                <a:path w="703579" h="234950">
                  <a:moveTo>
                    <a:pt x="300989" y="159685"/>
                  </a:moveTo>
                  <a:lnTo>
                    <a:pt x="300989" y="135636"/>
                  </a:lnTo>
                  <a:lnTo>
                    <a:pt x="263651" y="140970"/>
                  </a:lnTo>
                  <a:lnTo>
                    <a:pt x="263651" y="165312"/>
                  </a:lnTo>
                  <a:lnTo>
                    <a:pt x="300989" y="159685"/>
                  </a:lnTo>
                  <a:close/>
                </a:path>
                <a:path w="703579" h="234950">
                  <a:moveTo>
                    <a:pt x="402335" y="176022"/>
                  </a:moveTo>
                  <a:lnTo>
                    <a:pt x="398525" y="149352"/>
                  </a:lnTo>
                  <a:lnTo>
                    <a:pt x="371855" y="153924"/>
                  </a:lnTo>
                  <a:lnTo>
                    <a:pt x="375665" y="179832"/>
                  </a:lnTo>
                  <a:lnTo>
                    <a:pt x="402335" y="176022"/>
                  </a:lnTo>
                  <a:close/>
                </a:path>
                <a:path w="703579" h="234950">
                  <a:moveTo>
                    <a:pt x="506729" y="153054"/>
                  </a:moveTo>
                  <a:lnTo>
                    <a:pt x="506729" y="112776"/>
                  </a:lnTo>
                  <a:lnTo>
                    <a:pt x="435863" y="28956"/>
                  </a:lnTo>
                  <a:lnTo>
                    <a:pt x="409193" y="33528"/>
                  </a:lnTo>
                  <a:lnTo>
                    <a:pt x="429767" y="172212"/>
                  </a:lnTo>
                  <a:lnTo>
                    <a:pt x="441959" y="170060"/>
                  </a:lnTo>
                  <a:lnTo>
                    <a:pt x="441959" y="77724"/>
                  </a:lnTo>
                  <a:lnTo>
                    <a:pt x="506729" y="153054"/>
                  </a:lnTo>
                  <a:close/>
                </a:path>
                <a:path w="703579" h="234950">
                  <a:moveTo>
                    <a:pt x="455675" y="167640"/>
                  </a:moveTo>
                  <a:lnTo>
                    <a:pt x="441959" y="77724"/>
                  </a:lnTo>
                  <a:lnTo>
                    <a:pt x="441959" y="170060"/>
                  </a:lnTo>
                  <a:lnTo>
                    <a:pt x="455675" y="167640"/>
                  </a:lnTo>
                  <a:close/>
                </a:path>
                <a:path w="703579" h="234950">
                  <a:moveTo>
                    <a:pt x="540257" y="155448"/>
                  </a:moveTo>
                  <a:lnTo>
                    <a:pt x="518921" y="16764"/>
                  </a:lnTo>
                  <a:lnTo>
                    <a:pt x="493013" y="20574"/>
                  </a:lnTo>
                  <a:lnTo>
                    <a:pt x="506729" y="112776"/>
                  </a:lnTo>
                  <a:lnTo>
                    <a:pt x="506729" y="153054"/>
                  </a:lnTo>
                  <a:lnTo>
                    <a:pt x="512063" y="159258"/>
                  </a:lnTo>
                  <a:lnTo>
                    <a:pt x="540257" y="155448"/>
                  </a:lnTo>
                  <a:close/>
                </a:path>
                <a:path w="703579" h="234950">
                  <a:moveTo>
                    <a:pt x="595883" y="146304"/>
                  </a:moveTo>
                  <a:lnTo>
                    <a:pt x="592073" y="120396"/>
                  </a:lnTo>
                  <a:lnTo>
                    <a:pt x="565403" y="124206"/>
                  </a:lnTo>
                  <a:lnTo>
                    <a:pt x="569975" y="150876"/>
                  </a:lnTo>
                  <a:lnTo>
                    <a:pt x="595883" y="146304"/>
                  </a:lnTo>
                  <a:close/>
                </a:path>
                <a:path w="703579" h="234950">
                  <a:moveTo>
                    <a:pt x="650747" y="138684"/>
                  </a:moveTo>
                  <a:lnTo>
                    <a:pt x="629411" y="0"/>
                  </a:lnTo>
                  <a:lnTo>
                    <a:pt x="601217" y="3810"/>
                  </a:lnTo>
                  <a:lnTo>
                    <a:pt x="622553" y="142494"/>
                  </a:lnTo>
                  <a:lnTo>
                    <a:pt x="650747" y="138684"/>
                  </a:lnTo>
                  <a:close/>
                </a:path>
                <a:path w="703579" h="234950">
                  <a:moveTo>
                    <a:pt x="703325" y="130302"/>
                  </a:moveTo>
                  <a:lnTo>
                    <a:pt x="698753" y="103632"/>
                  </a:lnTo>
                  <a:lnTo>
                    <a:pt x="672845" y="107442"/>
                  </a:lnTo>
                  <a:lnTo>
                    <a:pt x="676655" y="134112"/>
                  </a:lnTo>
                  <a:lnTo>
                    <a:pt x="703325" y="130302"/>
                  </a:lnTo>
                  <a:close/>
                </a:path>
              </a:pathLst>
            </a:custGeom>
            <a:solidFill>
              <a:srgbClr val="B9A48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522470" y="2458973"/>
            <a:ext cx="2440305" cy="1596390"/>
            <a:chOff x="4522470" y="2458973"/>
            <a:chExt cx="2440305" cy="159639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2470" y="2458973"/>
              <a:ext cx="2439923" cy="159604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891022" y="3611117"/>
              <a:ext cx="598170" cy="237490"/>
            </a:xfrm>
            <a:custGeom>
              <a:avLst/>
              <a:gdLst/>
              <a:ahLst/>
              <a:cxnLst/>
              <a:rect l="l" t="t" r="r" b="b"/>
              <a:pathLst>
                <a:path w="598170" h="237489">
                  <a:moveTo>
                    <a:pt x="159258" y="211836"/>
                  </a:moveTo>
                  <a:lnTo>
                    <a:pt x="133350" y="73914"/>
                  </a:lnTo>
                  <a:lnTo>
                    <a:pt x="91440" y="82296"/>
                  </a:lnTo>
                  <a:lnTo>
                    <a:pt x="84582" y="180594"/>
                  </a:lnTo>
                  <a:lnTo>
                    <a:pt x="41910" y="91440"/>
                  </a:lnTo>
                  <a:lnTo>
                    <a:pt x="0" y="99822"/>
                  </a:lnTo>
                  <a:lnTo>
                    <a:pt x="26670" y="236982"/>
                  </a:lnTo>
                  <a:lnTo>
                    <a:pt x="32004" y="236040"/>
                  </a:lnTo>
                  <a:lnTo>
                    <a:pt x="32004" y="123444"/>
                  </a:lnTo>
                  <a:lnTo>
                    <a:pt x="80010" y="227076"/>
                  </a:lnTo>
                  <a:lnTo>
                    <a:pt x="106680" y="221742"/>
                  </a:lnTo>
                  <a:lnTo>
                    <a:pt x="112776" y="108204"/>
                  </a:lnTo>
                  <a:lnTo>
                    <a:pt x="134112" y="216408"/>
                  </a:lnTo>
                  <a:lnTo>
                    <a:pt x="159258" y="211836"/>
                  </a:lnTo>
                  <a:close/>
                </a:path>
                <a:path w="598170" h="237489">
                  <a:moveTo>
                    <a:pt x="52578" y="232410"/>
                  </a:moveTo>
                  <a:lnTo>
                    <a:pt x="32004" y="123444"/>
                  </a:lnTo>
                  <a:lnTo>
                    <a:pt x="32004" y="236040"/>
                  </a:lnTo>
                  <a:lnTo>
                    <a:pt x="52578" y="232410"/>
                  </a:lnTo>
                  <a:close/>
                </a:path>
                <a:path w="598170" h="237489">
                  <a:moveTo>
                    <a:pt x="311658" y="182118"/>
                  </a:moveTo>
                  <a:lnTo>
                    <a:pt x="229362" y="55626"/>
                  </a:lnTo>
                  <a:lnTo>
                    <a:pt x="200406" y="60960"/>
                  </a:lnTo>
                  <a:lnTo>
                    <a:pt x="172974" y="208788"/>
                  </a:lnTo>
                  <a:lnTo>
                    <a:pt x="202692" y="203454"/>
                  </a:lnTo>
                  <a:lnTo>
                    <a:pt x="208026" y="169926"/>
                  </a:lnTo>
                  <a:lnTo>
                    <a:pt x="211836" y="169185"/>
                  </a:lnTo>
                  <a:lnTo>
                    <a:pt x="211836" y="144780"/>
                  </a:lnTo>
                  <a:lnTo>
                    <a:pt x="220980" y="90678"/>
                  </a:lnTo>
                  <a:lnTo>
                    <a:pt x="249936" y="137922"/>
                  </a:lnTo>
                  <a:lnTo>
                    <a:pt x="249936" y="161776"/>
                  </a:lnTo>
                  <a:lnTo>
                    <a:pt x="262890" y="159258"/>
                  </a:lnTo>
                  <a:lnTo>
                    <a:pt x="281178" y="188214"/>
                  </a:lnTo>
                  <a:lnTo>
                    <a:pt x="311658" y="182118"/>
                  </a:lnTo>
                  <a:close/>
                </a:path>
                <a:path w="598170" h="237489">
                  <a:moveTo>
                    <a:pt x="249936" y="161776"/>
                  </a:moveTo>
                  <a:lnTo>
                    <a:pt x="249936" y="137922"/>
                  </a:lnTo>
                  <a:lnTo>
                    <a:pt x="211836" y="144780"/>
                  </a:lnTo>
                  <a:lnTo>
                    <a:pt x="211836" y="169185"/>
                  </a:lnTo>
                  <a:lnTo>
                    <a:pt x="249936" y="161776"/>
                  </a:lnTo>
                  <a:close/>
                </a:path>
                <a:path w="598170" h="237489">
                  <a:moveTo>
                    <a:pt x="352806" y="174498"/>
                  </a:moveTo>
                  <a:lnTo>
                    <a:pt x="347472" y="147828"/>
                  </a:lnTo>
                  <a:lnTo>
                    <a:pt x="320802" y="153162"/>
                  </a:lnTo>
                  <a:lnTo>
                    <a:pt x="326136" y="179832"/>
                  </a:lnTo>
                  <a:lnTo>
                    <a:pt x="352806" y="174498"/>
                  </a:lnTo>
                  <a:close/>
                </a:path>
                <a:path w="598170" h="237489">
                  <a:moveTo>
                    <a:pt x="454152" y="146416"/>
                  </a:moveTo>
                  <a:lnTo>
                    <a:pt x="454152" y="107442"/>
                  </a:lnTo>
                  <a:lnTo>
                    <a:pt x="380238" y="26670"/>
                  </a:lnTo>
                  <a:lnTo>
                    <a:pt x="353568" y="31242"/>
                  </a:lnTo>
                  <a:lnTo>
                    <a:pt x="379476" y="169164"/>
                  </a:lnTo>
                  <a:lnTo>
                    <a:pt x="388620" y="167550"/>
                  </a:lnTo>
                  <a:lnTo>
                    <a:pt x="388620" y="74676"/>
                  </a:lnTo>
                  <a:lnTo>
                    <a:pt x="454152" y="146416"/>
                  </a:lnTo>
                  <a:close/>
                </a:path>
                <a:path w="598170" h="237489">
                  <a:moveTo>
                    <a:pt x="405384" y="164592"/>
                  </a:moveTo>
                  <a:lnTo>
                    <a:pt x="388620" y="74676"/>
                  </a:lnTo>
                  <a:lnTo>
                    <a:pt x="388620" y="167550"/>
                  </a:lnTo>
                  <a:lnTo>
                    <a:pt x="405384" y="164592"/>
                  </a:lnTo>
                  <a:close/>
                </a:path>
                <a:path w="598170" h="237489">
                  <a:moveTo>
                    <a:pt x="489204" y="148590"/>
                  </a:moveTo>
                  <a:lnTo>
                    <a:pt x="462534" y="10668"/>
                  </a:lnTo>
                  <a:lnTo>
                    <a:pt x="436626" y="15240"/>
                  </a:lnTo>
                  <a:lnTo>
                    <a:pt x="454152" y="107442"/>
                  </a:lnTo>
                  <a:lnTo>
                    <a:pt x="454152" y="146416"/>
                  </a:lnTo>
                  <a:lnTo>
                    <a:pt x="461010" y="153924"/>
                  </a:lnTo>
                  <a:lnTo>
                    <a:pt x="489204" y="148590"/>
                  </a:lnTo>
                  <a:close/>
                </a:path>
                <a:path w="598170" h="237489">
                  <a:moveTo>
                    <a:pt x="545592" y="137160"/>
                  </a:moveTo>
                  <a:lnTo>
                    <a:pt x="518922" y="0"/>
                  </a:lnTo>
                  <a:lnTo>
                    <a:pt x="491490" y="5334"/>
                  </a:lnTo>
                  <a:lnTo>
                    <a:pt x="518160" y="142494"/>
                  </a:lnTo>
                  <a:lnTo>
                    <a:pt x="545592" y="137160"/>
                  </a:lnTo>
                  <a:close/>
                </a:path>
                <a:path w="598170" h="237489">
                  <a:moveTo>
                    <a:pt x="598170" y="127254"/>
                  </a:moveTo>
                  <a:lnTo>
                    <a:pt x="592836" y="100584"/>
                  </a:lnTo>
                  <a:lnTo>
                    <a:pt x="566166" y="105918"/>
                  </a:lnTo>
                  <a:lnTo>
                    <a:pt x="571500" y="132588"/>
                  </a:lnTo>
                  <a:lnTo>
                    <a:pt x="598170" y="127254"/>
                  </a:lnTo>
                  <a:close/>
                </a:path>
              </a:pathLst>
            </a:custGeom>
            <a:solidFill>
              <a:srgbClr val="B9A48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948171" y="4802885"/>
            <a:ext cx="3358515" cy="2357120"/>
            <a:chOff x="5948171" y="4802885"/>
            <a:chExt cx="3358515" cy="235712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8171" y="4802885"/>
              <a:ext cx="3358134" cy="235686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560563" y="6580631"/>
              <a:ext cx="760095" cy="306070"/>
            </a:xfrm>
            <a:custGeom>
              <a:avLst/>
              <a:gdLst/>
              <a:ahLst/>
              <a:cxnLst/>
              <a:rect l="l" t="t" r="r" b="b"/>
              <a:pathLst>
                <a:path w="760095" h="306070">
                  <a:moveTo>
                    <a:pt x="114299" y="175259"/>
                  </a:moveTo>
                  <a:lnTo>
                    <a:pt x="108203" y="152399"/>
                  </a:lnTo>
                  <a:lnTo>
                    <a:pt x="0" y="179831"/>
                  </a:lnTo>
                  <a:lnTo>
                    <a:pt x="6095" y="202691"/>
                  </a:lnTo>
                  <a:lnTo>
                    <a:pt x="46481" y="192785"/>
                  </a:lnTo>
                  <a:lnTo>
                    <a:pt x="73913" y="302513"/>
                  </a:lnTo>
                  <a:lnTo>
                    <a:pt x="73913" y="185927"/>
                  </a:lnTo>
                  <a:lnTo>
                    <a:pt x="114299" y="175259"/>
                  </a:lnTo>
                  <a:close/>
                </a:path>
                <a:path w="760095" h="306070">
                  <a:moveTo>
                    <a:pt x="102107" y="298703"/>
                  </a:moveTo>
                  <a:lnTo>
                    <a:pt x="73913" y="185927"/>
                  </a:lnTo>
                  <a:lnTo>
                    <a:pt x="73913" y="302513"/>
                  </a:lnTo>
                  <a:lnTo>
                    <a:pt x="74675" y="305561"/>
                  </a:lnTo>
                  <a:lnTo>
                    <a:pt x="102107" y="298703"/>
                  </a:lnTo>
                  <a:close/>
                </a:path>
                <a:path w="760095" h="306070">
                  <a:moveTo>
                    <a:pt x="243839" y="161543"/>
                  </a:moveTo>
                  <a:lnTo>
                    <a:pt x="241553" y="154685"/>
                  </a:lnTo>
                  <a:lnTo>
                    <a:pt x="240791" y="149351"/>
                  </a:lnTo>
                  <a:lnTo>
                    <a:pt x="237743" y="144017"/>
                  </a:lnTo>
                  <a:lnTo>
                    <a:pt x="233933" y="140207"/>
                  </a:lnTo>
                  <a:lnTo>
                    <a:pt x="229361" y="136397"/>
                  </a:lnTo>
                  <a:lnTo>
                    <a:pt x="225551" y="133349"/>
                  </a:lnTo>
                  <a:lnTo>
                    <a:pt x="220217" y="131825"/>
                  </a:lnTo>
                  <a:lnTo>
                    <a:pt x="215645" y="129539"/>
                  </a:lnTo>
                  <a:lnTo>
                    <a:pt x="210502" y="128805"/>
                  </a:lnTo>
                  <a:lnTo>
                    <a:pt x="209549" y="128886"/>
                  </a:lnTo>
                  <a:lnTo>
                    <a:pt x="204977" y="129539"/>
                  </a:lnTo>
                  <a:lnTo>
                    <a:pt x="199643" y="129539"/>
                  </a:lnTo>
                  <a:lnTo>
                    <a:pt x="191261" y="131825"/>
                  </a:lnTo>
                  <a:lnTo>
                    <a:pt x="180593" y="134111"/>
                  </a:lnTo>
                  <a:lnTo>
                    <a:pt x="125729" y="147827"/>
                  </a:lnTo>
                  <a:lnTo>
                    <a:pt x="159257" y="278295"/>
                  </a:lnTo>
                  <a:lnTo>
                    <a:pt x="159257" y="163829"/>
                  </a:lnTo>
                  <a:lnTo>
                    <a:pt x="175259" y="160019"/>
                  </a:lnTo>
                  <a:lnTo>
                    <a:pt x="188213" y="156209"/>
                  </a:lnTo>
                  <a:lnTo>
                    <a:pt x="195833" y="154685"/>
                  </a:lnTo>
                  <a:lnTo>
                    <a:pt x="198881" y="153923"/>
                  </a:lnTo>
                  <a:lnTo>
                    <a:pt x="207263" y="153923"/>
                  </a:lnTo>
                  <a:lnTo>
                    <a:pt x="213359" y="158495"/>
                  </a:lnTo>
                  <a:lnTo>
                    <a:pt x="214883" y="161543"/>
                  </a:lnTo>
                  <a:lnTo>
                    <a:pt x="216407" y="165353"/>
                  </a:lnTo>
                  <a:lnTo>
                    <a:pt x="217169" y="169925"/>
                  </a:lnTo>
                  <a:lnTo>
                    <a:pt x="217169" y="207912"/>
                  </a:lnTo>
                  <a:lnTo>
                    <a:pt x="224027" y="208025"/>
                  </a:lnTo>
                  <a:lnTo>
                    <a:pt x="227075" y="209549"/>
                  </a:lnTo>
                  <a:lnTo>
                    <a:pt x="230123" y="211835"/>
                  </a:lnTo>
                  <a:lnTo>
                    <a:pt x="230123" y="188975"/>
                  </a:lnTo>
                  <a:lnTo>
                    <a:pt x="235457" y="185165"/>
                  </a:lnTo>
                  <a:lnTo>
                    <a:pt x="239267" y="179831"/>
                  </a:lnTo>
                  <a:lnTo>
                    <a:pt x="241553" y="173735"/>
                  </a:lnTo>
                  <a:lnTo>
                    <a:pt x="243077" y="167639"/>
                  </a:lnTo>
                  <a:lnTo>
                    <a:pt x="243839" y="161543"/>
                  </a:lnTo>
                  <a:close/>
                </a:path>
                <a:path w="760095" h="306070">
                  <a:moveTo>
                    <a:pt x="217169" y="207912"/>
                  </a:moveTo>
                  <a:lnTo>
                    <a:pt x="217169" y="173735"/>
                  </a:lnTo>
                  <a:lnTo>
                    <a:pt x="214883" y="177545"/>
                  </a:lnTo>
                  <a:lnTo>
                    <a:pt x="212597" y="180593"/>
                  </a:lnTo>
                  <a:lnTo>
                    <a:pt x="209549" y="182879"/>
                  </a:lnTo>
                  <a:lnTo>
                    <a:pt x="204977" y="185165"/>
                  </a:lnTo>
                  <a:lnTo>
                    <a:pt x="202691" y="185927"/>
                  </a:lnTo>
                  <a:lnTo>
                    <a:pt x="195833" y="187451"/>
                  </a:lnTo>
                  <a:lnTo>
                    <a:pt x="185165" y="190499"/>
                  </a:lnTo>
                  <a:lnTo>
                    <a:pt x="166877" y="195071"/>
                  </a:lnTo>
                  <a:lnTo>
                    <a:pt x="159257" y="163829"/>
                  </a:lnTo>
                  <a:lnTo>
                    <a:pt x="159257" y="278295"/>
                  </a:lnTo>
                  <a:lnTo>
                    <a:pt x="160781" y="284225"/>
                  </a:lnTo>
                  <a:lnTo>
                    <a:pt x="172973" y="280974"/>
                  </a:lnTo>
                  <a:lnTo>
                    <a:pt x="172973" y="217931"/>
                  </a:lnTo>
                  <a:lnTo>
                    <a:pt x="195071" y="211835"/>
                  </a:lnTo>
                  <a:lnTo>
                    <a:pt x="203501" y="209847"/>
                  </a:lnTo>
                  <a:lnTo>
                    <a:pt x="210502" y="208502"/>
                  </a:lnTo>
                  <a:lnTo>
                    <a:pt x="215645" y="207919"/>
                  </a:lnTo>
                  <a:lnTo>
                    <a:pt x="217169" y="207912"/>
                  </a:lnTo>
                  <a:close/>
                </a:path>
                <a:path w="760095" h="306070">
                  <a:moveTo>
                    <a:pt x="236981" y="263656"/>
                  </a:moveTo>
                  <a:lnTo>
                    <a:pt x="236981" y="226313"/>
                  </a:lnTo>
                  <a:lnTo>
                    <a:pt x="236219" y="230885"/>
                  </a:lnTo>
                  <a:lnTo>
                    <a:pt x="234695" y="233933"/>
                  </a:lnTo>
                  <a:lnTo>
                    <a:pt x="233171" y="237743"/>
                  </a:lnTo>
                  <a:lnTo>
                    <a:pt x="230123" y="240029"/>
                  </a:lnTo>
                  <a:lnTo>
                    <a:pt x="226313" y="242315"/>
                  </a:lnTo>
                  <a:lnTo>
                    <a:pt x="223265" y="243077"/>
                  </a:lnTo>
                  <a:lnTo>
                    <a:pt x="217169" y="245363"/>
                  </a:lnTo>
                  <a:lnTo>
                    <a:pt x="207263" y="247649"/>
                  </a:lnTo>
                  <a:lnTo>
                    <a:pt x="182117" y="253745"/>
                  </a:lnTo>
                  <a:lnTo>
                    <a:pt x="172973" y="217931"/>
                  </a:lnTo>
                  <a:lnTo>
                    <a:pt x="172973" y="280974"/>
                  </a:lnTo>
                  <a:lnTo>
                    <a:pt x="206501" y="272033"/>
                  </a:lnTo>
                  <a:lnTo>
                    <a:pt x="218479" y="268890"/>
                  </a:lnTo>
                  <a:lnTo>
                    <a:pt x="228028" y="266318"/>
                  </a:lnTo>
                  <a:lnTo>
                    <a:pt x="235005" y="264318"/>
                  </a:lnTo>
                  <a:lnTo>
                    <a:pt x="236981" y="263656"/>
                  </a:lnTo>
                  <a:close/>
                </a:path>
                <a:path w="760095" h="306070">
                  <a:moveTo>
                    <a:pt x="265938" y="227837"/>
                  </a:moveTo>
                  <a:lnTo>
                    <a:pt x="265938" y="221741"/>
                  </a:lnTo>
                  <a:lnTo>
                    <a:pt x="264413" y="215645"/>
                  </a:lnTo>
                  <a:lnTo>
                    <a:pt x="262127" y="208025"/>
                  </a:lnTo>
                  <a:lnTo>
                    <a:pt x="258317" y="201167"/>
                  </a:lnTo>
                  <a:lnTo>
                    <a:pt x="252221" y="196595"/>
                  </a:lnTo>
                  <a:lnTo>
                    <a:pt x="246887" y="192023"/>
                  </a:lnTo>
                  <a:lnTo>
                    <a:pt x="239267" y="189737"/>
                  </a:lnTo>
                  <a:lnTo>
                    <a:pt x="230123" y="188975"/>
                  </a:lnTo>
                  <a:lnTo>
                    <a:pt x="230123" y="211835"/>
                  </a:lnTo>
                  <a:lnTo>
                    <a:pt x="232409" y="214121"/>
                  </a:lnTo>
                  <a:lnTo>
                    <a:pt x="234695" y="217169"/>
                  </a:lnTo>
                  <a:lnTo>
                    <a:pt x="235457" y="221741"/>
                  </a:lnTo>
                  <a:lnTo>
                    <a:pt x="236981" y="226313"/>
                  </a:lnTo>
                  <a:lnTo>
                    <a:pt x="236981" y="263656"/>
                  </a:lnTo>
                  <a:lnTo>
                    <a:pt x="239267" y="262889"/>
                  </a:lnTo>
                  <a:lnTo>
                    <a:pt x="246887" y="259841"/>
                  </a:lnTo>
                  <a:lnTo>
                    <a:pt x="252221" y="256793"/>
                  </a:lnTo>
                  <a:lnTo>
                    <a:pt x="256031" y="251459"/>
                  </a:lnTo>
                  <a:lnTo>
                    <a:pt x="260603" y="246887"/>
                  </a:lnTo>
                  <a:lnTo>
                    <a:pt x="262889" y="241553"/>
                  </a:lnTo>
                  <a:lnTo>
                    <a:pt x="265938" y="227837"/>
                  </a:lnTo>
                  <a:close/>
                </a:path>
                <a:path w="760095" h="306070">
                  <a:moveTo>
                    <a:pt x="310133" y="169163"/>
                  </a:moveTo>
                  <a:lnTo>
                    <a:pt x="304037" y="142493"/>
                  </a:lnTo>
                  <a:lnTo>
                    <a:pt x="277367" y="149351"/>
                  </a:lnTo>
                  <a:lnTo>
                    <a:pt x="284225" y="175259"/>
                  </a:lnTo>
                  <a:lnTo>
                    <a:pt x="310133" y="169163"/>
                  </a:lnTo>
                  <a:close/>
                </a:path>
                <a:path w="760095" h="306070">
                  <a:moveTo>
                    <a:pt x="328421" y="241553"/>
                  </a:moveTo>
                  <a:lnTo>
                    <a:pt x="322325" y="214883"/>
                  </a:lnTo>
                  <a:lnTo>
                    <a:pt x="295655" y="221741"/>
                  </a:lnTo>
                  <a:lnTo>
                    <a:pt x="302513" y="247649"/>
                  </a:lnTo>
                  <a:lnTo>
                    <a:pt x="328421" y="241553"/>
                  </a:lnTo>
                  <a:close/>
                </a:path>
                <a:path w="760095" h="306070">
                  <a:moveTo>
                    <a:pt x="449187" y="114407"/>
                  </a:moveTo>
                  <a:lnTo>
                    <a:pt x="424433" y="79247"/>
                  </a:lnTo>
                  <a:lnTo>
                    <a:pt x="411277" y="77902"/>
                  </a:lnTo>
                  <a:lnTo>
                    <a:pt x="403764" y="78390"/>
                  </a:lnTo>
                  <a:lnTo>
                    <a:pt x="394966" y="79879"/>
                  </a:lnTo>
                  <a:lnTo>
                    <a:pt x="384809" y="82295"/>
                  </a:lnTo>
                  <a:lnTo>
                    <a:pt x="326897" y="96773"/>
                  </a:lnTo>
                  <a:lnTo>
                    <a:pt x="360425" y="230140"/>
                  </a:lnTo>
                  <a:lnTo>
                    <a:pt x="360425" y="112775"/>
                  </a:lnTo>
                  <a:lnTo>
                    <a:pt x="381761" y="107441"/>
                  </a:lnTo>
                  <a:lnTo>
                    <a:pt x="392429" y="105155"/>
                  </a:lnTo>
                  <a:lnTo>
                    <a:pt x="399287" y="103631"/>
                  </a:lnTo>
                  <a:lnTo>
                    <a:pt x="401573" y="102869"/>
                  </a:lnTo>
                  <a:lnTo>
                    <a:pt x="406848" y="102987"/>
                  </a:lnTo>
                  <a:lnTo>
                    <a:pt x="410717" y="103631"/>
                  </a:lnTo>
                  <a:lnTo>
                    <a:pt x="416825" y="108219"/>
                  </a:lnTo>
                  <a:lnTo>
                    <a:pt x="419100" y="111251"/>
                  </a:lnTo>
                  <a:lnTo>
                    <a:pt x="419861" y="115823"/>
                  </a:lnTo>
                  <a:lnTo>
                    <a:pt x="421385" y="120395"/>
                  </a:lnTo>
                  <a:lnTo>
                    <a:pt x="421385" y="153923"/>
                  </a:lnTo>
                  <a:lnTo>
                    <a:pt x="429363" y="150090"/>
                  </a:lnTo>
                  <a:lnTo>
                    <a:pt x="449103" y="121634"/>
                  </a:lnTo>
                  <a:lnTo>
                    <a:pt x="449187" y="114407"/>
                  </a:lnTo>
                  <a:close/>
                </a:path>
                <a:path w="760095" h="306070">
                  <a:moveTo>
                    <a:pt x="483869" y="201929"/>
                  </a:moveTo>
                  <a:lnTo>
                    <a:pt x="460247" y="179831"/>
                  </a:lnTo>
                  <a:lnTo>
                    <a:pt x="453806" y="173545"/>
                  </a:lnTo>
                  <a:lnTo>
                    <a:pt x="448055" y="168324"/>
                  </a:lnTo>
                  <a:lnTo>
                    <a:pt x="443210" y="164401"/>
                  </a:lnTo>
                  <a:lnTo>
                    <a:pt x="434339" y="158495"/>
                  </a:lnTo>
                  <a:lnTo>
                    <a:pt x="428244" y="156209"/>
                  </a:lnTo>
                  <a:lnTo>
                    <a:pt x="421385" y="153923"/>
                  </a:lnTo>
                  <a:lnTo>
                    <a:pt x="421385" y="120395"/>
                  </a:lnTo>
                  <a:lnTo>
                    <a:pt x="389381" y="142493"/>
                  </a:lnTo>
                  <a:lnTo>
                    <a:pt x="368807" y="147827"/>
                  </a:lnTo>
                  <a:lnTo>
                    <a:pt x="360425" y="112775"/>
                  </a:lnTo>
                  <a:lnTo>
                    <a:pt x="360425" y="230140"/>
                  </a:lnTo>
                  <a:lnTo>
                    <a:pt x="361187" y="233171"/>
                  </a:lnTo>
                  <a:lnTo>
                    <a:pt x="374141" y="229933"/>
                  </a:lnTo>
                  <a:lnTo>
                    <a:pt x="374141" y="169163"/>
                  </a:lnTo>
                  <a:lnTo>
                    <a:pt x="386333" y="166115"/>
                  </a:lnTo>
                  <a:lnTo>
                    <a:pt x="390905" y="165353"/>
                  </a:lnTo>
                  <a:lnTo>
                    <a:pt x="393953" y="166115"/>
                  </a:lnTo>
                  <a:lnTo>
                    <a:pt x="397763" y="166115"/>
                  </a:lnTo>
                  <a:lnTo>
                    <a:pt x="423672" y="185927"/>
                  </a:lnTo>
                  <a:lnTo>
                    <a:pt x="451103" y="210311"/>
                  </a:lnTo>
                  <a:lnTo>
                    <a:pt x="483869" y="201929"/>
                  </a:lnTo>
                  <a:close/>
                </a:path>
                <a:path w="760095" h="306070">
                  <a:moveTo>
                    <a:pt x="388619" y="226313"/>
                  </a:moveTo>
                  <a:lnTo>
                    <a:pt x="374141" y="169163"/>
                  </a:lnTo>
                  <a:lnTo>
                    <a:pt x="374141" y="229933"/>
                  </a:lnTo>
                  <a:lnTo>
                    <a:pt x="388619" y="226313"/>
                  </a:lnTo>
                  <a:close/>
                </a:path>
                <a:path w="760095" h="306070">
                  <a:moveTo>
                    <a:pt x="563118" y="61721"/>
                  </a:moveTo>
                  <a:lnTo>
                    <a:pt x="557783" y="38861"/>
                  </a:lnTo>
                  <a:lnTo>
                    <a:pt x="464819" y="62483"/>
                  </a:lnTo>
                  <a:lnTo>
                    <a:pt x="497585" y="192091"/>
                  </a:lnTo>
                  <a:lnTo>
                    <a:pt x="497585" y="78485"/>
                  </a:lnTo>
                  <a:lnTo>
                    <a:pt x="563118" y="61721"/>
                  </a:lnTo>
                  <a:close/>
                </a:path>
                <a:path w="760095" h="306070">
                  <a:moveTo>
                    <a:pt x="568452" y="118871"/>
                  </a:moveTo>
                  <a:lnTo>
                    <a:pt x="562355" y="96011"/>
                  </a:lnTo>
                  <a:lnTo>
                    <a:pt x="505967" y="110489"/>
                  </a:lnTo>
                  <a:lnTo>
                    <a:pt x="497585" y="78485"/>
                  </a:lnTo>
                  <a:lnTo>
                    <a:pt x="497585" y="192091"/>
                  </a:lnTo>
                  <a:lnTo>
                    <a:pt x="499109" y="198119"/>
                  </a:lnTo>
                  <a:lnTo>
                    <a:pt x="512063" y="194881"/>
                  </a:lnTo>
                  <a:lnTo>
                    <a:pt x="512063" y="133349"/>
                  </a:lnTo>
                  <a:lnTo>
                    <a:pt x="568452" y="118871"/>
                  </a:lnTo>
                  <a:close/>
                </a:path>
                <a:path w="760095" h="306070">
                  <a:moveTo>
                    <a:pt x="526541" y="191261"/>
                  </a:moveTo>
                  <a:lnTo>
                    <a:pt x="512063" y="133349"/>
                  </a:lnTo>
                  <a:lnTo>
                    <a:pt x="512063" y="194881"/>
                  </a:lnTo>
                  <a:lnTo>
                    <a:pt x="526541" y="191261"/>
                  </a:lnTo>
                  <a:close/>
                </a:path>
                <a:path w="760095" h="306070">
                  <a:moveTo>
                    <a:pt x="626363" y="89153"/>
                  </a:moveTo>
                  <a:lnTo>
                    <a:pt x="620268" y="62483"/>
                  </a:lnTo>
                  <a:lnTo>
                    <a:pt x="593597" y="69341"/>
                  </a:lnTo>
                  <a:lnTo>
                    <a:pt x="600455" y="95249"/>
                  </a:lnTo>
                  <a:lnTo>
                    <a:pt x="626363" y="89153"/>
                  </a:lnTo>
                  <a:close/>
                </a:path>
                <a:path w="760095" h="306070">
                  <a:moveTo>
                    <a:pt x="644652" y="161543"/>
                  </a:moveTo>
                  <a:lnTo>
                    <a:pt x="638555" y="134873"/>
                  </a:lnTo>
                  <a:lnTo>
                    <a:pt x="611885" y="141731"/>
                  </a:lnTo>
                  <a:lnTo>
                    <a:pt x="618744" y="167639"/>
                  </a:lnTo>
                  <a:lnTo>
                    <a:pt x="644652" y="161543"/>
                  </a:lnTo>
                  <a:close/>
                </a:path>
                <a:path w="760095" h="306070">
                  <a:moveTo>
                    <a:pt x="759713" y="48767"/>
                  </a:moveTo>
                  <a:lnTo>
                    <a:pt x="742188" y="8381"/>
                  </a:lnTo>
                  <a:lnTo>
                    <a:pt x="727710" y="0"/>
                  </a:lnTo>
                  <a:lnTo>
                    <a:pt x="717804" y="94"/>
                  </a:lnTo>
                  <a:lnTo>
                    <a:pt x="642366" y="17525"/>
                  </a:lnTo>
                  <a:lnTo>
                    <a:pt x="675894" y="150147"/>
                  </a:lnTo>
                  <a:lnTo>
                    <a:pt x="675894" y="33527"/>
                  </a:lnTo>
                  <a:lnTo>
                    <a:pt x="688847" y="29717"/>
                  </a:lnTo>
                  <a:lnTo>
                    <a:pt x="698754" y="27431"/>
                  </a:lnTo>
                  <a:lnTo>
                    <a:pt x="705611" y="25907"/>
                  </a:lnTo>
                  <a:lnTo>
                    <a:pt x="713232" y="25907"/>
                  </a:lnTo>
                  <a:lnTo>
                    <a:pt x="717804" y="26669"/>
                  </a:lnTo>
                  <a:lnTo>
                    <a:pt x="725424" y="31241"/>
                  </a:lnTo>
                  <a:lnTo>
                    <a:pt x="727710" y="35051"/>
                  </a:lnTo>
                  <a:lnTo>
                    <a:pt x="728471" y="40385"/>
                  </a:lnTo>
                  <a:lnTo>
                    <a:pt x="729996" y="44195"/>
                  </a:lnTo>
                  <a:lnTo>
                    <a:pt x="729996" y="84443"/>
                  </a:lnTo>
                  <a:lnTo>
                    <a:pt x="731710" y="83819"/>
                  </a:lnTo>
                  <a:lnTo>
                    <a:pt x="736854" y="81533"/>
                  </a:lnTo>
                  <a:lnTo>
                    <a:pt x="741426" y="79247"/>
                  </a:lnTo>
                  <a:lnTo>
                    <a:pt x="745997" y="75437"/>
                  </a:lnTo>
                  <a:lnTo>
                    <a:pt x="749807" y="70865"/>
                  </a:lnTo>
                  <a:lnTo>
                    <a:pt x="753618" y="67055"/>
                  </a:lnTo>
                  <a:lnTo>
                    <a:pt x="755904" y="60959"/>
                  </a:lnTo>
                  <a:lnTo>
                    <a:pt x="757427" y="54863"/>
                  </a:lnTo>
                  <a:lnTo>
                    <a:pt x="759713" y="48767"/>
                  </a:lnTo>
                  <a:close/>
                </a:path>
                <a:path w="760095" h="306070">
                  <a:moveTo>
                    <a:pt x="729996" y="84443"/>
                  </a:moveTo>
                  <a:lnTo>
                    <a:pt x="729996" y="48005"/>
                  </a:lnTo>
                  <a:lnTo>
                    <a:pt x="728471" y="51815"/>
                  </a:lnTo>
                  <a:lnTo>
                    <a:pt x="726947" y="54863"/>
                  </a:lnTo>
                  <a:lnTo>
                    <a:pt x="724661" y="57911"/>
                  </a:lnTo>
                  <a:lnTo>
                    <a:pt x="718566" y="62483"/>
                  </a:lnTo>
                  <a:lnTo>
                    <a:pt x="710946" y="65531"/>
                  </a:lnTo>
                  <a:lnTo>
                    <a:pt x="700277" y="67817"/>
                  </a:lnTo>
                  <a:lnTo>
                    <a:pt x="685038" y="71627"/>
                  </a:lnTo>
                  <a:lnTo>
                    <a:pt x="675894" y="33527"/>
                  </a:lnTo>
                  <a:lnTo>
                    <a:pt x="675894" y="150147"/>
                  </a:lnTo>
                  <a:lnTo>
                    <a:pt x="676655" y="153161"/>
                  </a:lnTo>
                  <a:lnTo>
                    <a:pt x="691133" y="149542"/>
                  </a:lnTo>
                  <a:lnTo>
                    <a:pt x="691133" y="95249"/>
                  </a:lnTo>
                  <a:lnTo>
                    <a:pt x="709421" y="90677"/>
                  </a:lnTo>
                  <a:lnTo>
                    <a:pt x="717994" y="88391"/>
                  </a:lnTo>
                  <a:lnTo>
                    <a:pt x="725424" y="86105"/>
                  </a:lnTo>
                  <a:lnTo>
                    <a:pt x="729996" y="84443"/>
                  </a:lnTo>
                  <a:close/>
                </a:path>
                <a:path w="760095" h="306070">
                  <a:moveTo>
                    <a:pt x="704088" y="146303"/>
                  </a:moveTo>
                  <a:lnTo>
                    <a:pt x="691133" y="95249"/>
                  </a:lnTo>
                  <a:lnTo>
                    <a:pt x="691133" y="149542"/>
                  </a:lnTo>
                  <a:lnTo>
                    <a:pt x="704088" y="146303"/>
                  </a:lnTo>
                  <a:close/>
                </a:path>
              </a:pathLst>
            </a:custGeom>
            <a:solidFill>
              <a:srgbClr val="B9A48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James</a:t>
            </a:r>
            <a:r>
              <a:rPr dirty="0" spc="-40"/>
              <a:t> </a:t>
            </a:r>
            <a:r>
              <a:rPr dirty="0"/>
              <a:t>Needham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Gabriel</a:t>
            </a:r>
            <a:r>
              <a:rPr dirty="0" spc="-165"/>
              <a:t> </a:t>
            </a:r>
            <a:r>
              <a:rPr dirty="0" spc="-10"/>
              <a:t>Arthur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6274" y="981712"/>
            <a:ext cx="9507220" cy="6144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34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Arial"/>
                <a:cs typeface="Arial"/>
              </a:rPr>
              <a:t>Traveled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from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Fort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Henry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Tennessee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make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agreement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with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the </a:t>
            </a:r>
            <a:r>
              <a:rPr dirty="0" sz="2200" b="1">
                <a:latin typeface="Arial"/>
                <a:cs typeface="Arial"/>
              </a:rPr>
              <a:t>Cherokee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end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trade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monopoly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Occaneechi</a:t>
            </a:r>
            <a:endParaRPr sz="2200">
              <a:latin typeface="Arial"/>
              <a:cs typeface="Arial"/>
            </a:endParaRPr>
          </a:p>
          <a:p>
            <a:pPr marL="180340" marR="478790">
              <a:lnSpc>
                <a:spcPct val="100000"/>
              </a:lnSpc>
              <a:spcBef>
                <a:spcPts val="660"/>
              </a:spcBef>
            </a:pP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After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making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treaty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with</a:t>
            </a:r>
            <a:r>
              <a:rPr dirty="0" sz="2200" spc="-4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the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Cherokee,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Needham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returned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to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CC3200"/>
                </a:solidFill>
                <a:latin typeface="Arial"/>
                <a:cs typeface="Arial"/>
              </a:rPr>
              <a:t>Fort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Henry</a:t>
            </a:r>
            <a:r>
              <a:rPr dirty="0" sz="2200" spc="-4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while</a:t>
            </a:r>
            <a:r>
              <a:rPr dirty="0" sz="2200" spc="-1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Arthur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stayed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in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Tennessee.</a:t>
            </a:r>
            <a:endParaRPr sz="2200">
              <a:latin typeface="Arial"/>
              <a:cs typeface="Arial"/>
            </a:endParaRPr>
          </a:p>
          <a:p>
            <a:pPr marL="12700" marR="4061460">
              <a:lnSpc>
                <a:spcPct val="100000"/>
              </a:lnSpc>
              <a:spcBef>
                <a:spcPts val="660"/>
              </a:spcBef>
            </a:pPr>
            <a:r>
              <a:rPr dirty="0" sz="2200" spc="-10" b="1">
                <a:latin typeface="Arial"/>
                <a:cs typeface="Arial"/>
              </a:rPr>
              <a:t>Later,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when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Needham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set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out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return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to </a:t>
            </a:r>
            <a:r>
              <a:rPr dirty="0" sz="2200" spc="-10" b="1">
                <a:latin typeface="Arial"/>
                <a:cs typeface="Arial"/>
              </a:rPr>
              <a:t>Tennessee,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was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killed.</a:t>
            </a:r>
            <a:endParaRPr sz="2200">
              <a:latin typeface="Arial"/>
              <a:cs typeface="Arial"/>
            </a:endParaRPr>
          </a:p>
          <a:p>
            <a:pPr marL="12700" marR="3241675">
              <a:lnSpc>
                <a:spcPct val="100000"/>
              </a:lnSpc>
              <a:spcBef>
                <a:spcPts val="1320"/>
              </a:spcBef>
              <a:tabLst>
                <a:tab pos="4415155" algn="l"/>
                <a:tab pos="5604510" algn="l"/>
              </a:tabLst>
            </a:pP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Sometime</a:t>
            </a:r>
            <a:r>
              <a:rPr dirty="0" sz="2200" spc="-3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later,</a:t>
            </a:r>
            <a:r>
              <a:rPr dirty="0" sz="2200" spc="-1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Arthur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went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with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the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Cherokee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to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Spanish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West</a:t>
            </a:r>
            <a:r>
              <a:rPr dirty="0" sz="2200" spc="-3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Florida</a:t>
            </a:r>
            <a:r>
              <a:rPr dirty="0" sz="2200" spc="-4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on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trading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mission.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On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the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return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voyage,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the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group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passed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through</a:t>
            </a:r>
            <a:r>
              <a:rPr dirty="0" sz="2200" spc="-6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Tennessee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and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western</a:t>
            </a:r>
            <a:r>
              <a:rPr dirty="0" sz="2200" spc="-6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Virginia.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	</a:t>
            </a:r>
            <a:r>
              <a:rPr dirty="0" sz="2200" spc="-20" b="1">
                <a:solidFill>
                  <a:srgbClr val="CC3200"/>
                </a:solidFill>
                <a:latin typeface="Arial"/>
                <a:cs typeface="Arial"/>
              </a:rPr>
              <a:t>They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eventually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followed</a:t>
            </a:r>
            <a:r>
              <a:rPr dirty="0" sz="2200" spc="-4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the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Coal</a:t>
            </a:r>
            <a:r>
              <a:rPr dirty="0" sz="2200" spc="-3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River</a:t>
            </a:r>
            <a:r>
              <a:rPr dirty="0" sz="2200" spc="-4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to</a:t>
            </a:r>
            <a:r>
              <a:rPr dirty="0" sz="2200" spc="-2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CC3200"/>
                </a:solidFill>
                <a:latin typeface="Arial"/>
                <a:cs typeface="Arial"/>
              </a:rPr>
              <a:t>a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Moneton</a:t>
            </a:r>
            <a:r>
              <a:rPr dirty="0" sz="2200" spc="-3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Indian</a:t>
            </a:r>
            <a:r>
              <a:rPr dirty="0" sz="2200" spc="-3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village</a:t>
            </a:r>
            <a:r>
              <a:rPr dirty="0" sz="2200" spc="-4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near</a:t>
            </a:r>
            <a:r>
              <a:rPr dirty="0" sz="2200" spc="-35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C3200"/>
                </a:solidFill>
                <a:latin typeface="Arial"/>
                <a:cs typeface="Arial"/>
              </a:rPr>
              <a:t>St.</a:t>
            </a:r>
            <a:r>
              <a:rPr dirty="0" sz="2200" spc="-110" b="1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C3200"/>
                </a:solidFill>
                <a:latin typeface="Arial"/>
                <a:cs typeface="Arial"/>
              </a:rPr>
              <a:t>Albans.</a:t>
            </a:r>
            <a:endParaRPr sz="2200">
              <a:latin typeface="Arial"/>
              <a:cs typeface="Arial"/>
            </a:endParaRPr>
          </a:p>
          <a:p>
            <a:pPr marL="180340" marR="4505325">
              <a:lnSpc>
                <a:spcPct val="100000"/>
              </a:lnSpc>
              <a:spcBef>
                <a:spcPts val="1320"/>
              </a:spcBef>
            </a:pPr>
            <a:r>
              <a:rPr dirty="0" sz="2200" b="1">
                <a:latin typeface="Arial"/>
                <a:cs typeface="Arial"/>
              </a:rPr>
              <a:t>Arthur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believed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first </a:t>
            </a:r>
            <a:r>
              <a:rPr dirty="0" sz="2200" b="1">
                <a:latin typeface="Arial"/>
                <a:cs typeface="Arial"/>
              </a:rPr>
              <a:t>European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see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Kanawha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River.</a:t>
            </a:r>
            <a:endParaRPr sz="2200">
              <a:latin typeface="Arial"/>
              <a:cs typeface="Arial"/>
            </a:endParaRPr>
          </a:p>
          <a:p>
            <a:pPr marL="12700" marR="379095">
              <a:lnSpc>
                <a:spcPct val="100000"/>
              </a:lnSpc>
              <a:spcBef>
                <a:spcPts val="1980"/>
              </a:spcBef>
            </a:pP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200" spc="-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importance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exploration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Needham</a:t>
            </a:r>
            <a:r>
              <a:rPr dirty="0" sz="2200" spc="-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and</a:t>
            </a:r>
            <a:r>
              <a:rPr dirty="0" sz="2200" spc="-10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Arthur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was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0032CC"/>
                </a:solidFill>
                <a:latin typeface="Arial"/>
                <a:cs typeface="Arial"/>
              </a:rPr>
              <a:t>it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ended</a:t>
            </a:r>
            <a:r>
              <a:rPr dirty="0" sz="2200" spc="-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trading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superiority</a:t>
            </a:r>
            <a:r>
              <a:rPr dirty="0" sz="2200" spc="-5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of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2200" spc="-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Occaneechi</a:t>
            </a:r>
            <a:r>
              <a:rPr dirty="0" sz="2200" spc="-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32CC"/>
                </a:solidFill>
                <a:latin typeface="Arial"/>
                <a:cs typeface="Arial"/>
              </a:rPr>
              <a:t>and</a:t>
            </a:r>
            <a:r>
              <a:rPr dirty="0" sz="2200" spc="-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32CC"/>
                </a:solidFill>
                <a:latin typeface="Arial"/>
                <a:cs typeface="Arial"/>
              </a:rPr>
              <a:t>Spaniards.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954" y="2874263"/>
            <a:ext cx="2522982" cy="13594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034" y="4719828"/>
            <a:ext cx="3108960" cy="14295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E124706</dc:creator>
  <dc:title>Microsoft PowerPoint - Early Explorers of western Virginia</dc:title>
  <dcterms:created xsi:type="dcterms:W3CDTF">2023-11-27T15:46:16Z</dcterms:created>
  <dcterms:modified xsi:type="dcterms:W3CDTF">2023-11-27T15:46:16Z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2023-11-27T00:00:00Z</vt:filetime>
  </property>
  <property fmtid="{D5CDD505-2E9C-101B-9397-08002B2CF9AE}" pid="5" name="Producer">
    <vt:lpwstr>Acrobat Distiller 23.0 (Windows)</vt:lpwstr>
  </property>
</Properties>
</file>